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6.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18.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8.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71" r:id="rId4"/>
    <p:sldId id="272" r:id="rId5"/>
    <p:sldId id="274" r:id="rId6"/>
    <p:sldId id="275" r:id="rId7"/>
    <p:sldId id="279" r:id="rId8"/>
    <p:sldId id="280" r:id="rId9"/>
    <p:sldId id="283" r:id="rId10"/>
    <p:sldId id="282" r:id="rId11"/>
    <p:sldId id="285" r:id="rId12"/>
    <p:sldId id="286" r:id="rId13"/>
    <p:sldId id="287" r:id="rId14"/>
    <p:sldId id="288" r:id="rId15"/>
    <p:sldId id="289" r:id="rId16"/>
    <p:sldId id="290" r:id="rId17"/>
    <p:sldId id="291" r:id="rId18"/>
    <p:sldId id="292" r:id="rId19"/>
    <p:sldId id="294" r:id="rId20"/>
    <p:sldId id="296" r:id="rId21"/>
    <p:sldId id="297" r:id="rId22"/>
    <p:sldId id="300" r:id="rId23"/>
    <p:sldId id="301" r:id="rId24"/>
    <p:sldId id="302" r:id="rId25"/>
    <p:sldId id="304" r:id="rId26"/>
    <p:sldId id="305" r:id="rId27"/>
    <p:sldId id="307" r:id="rId28"/>
    <p:sldId id="308" r:id="rId29"/>
    <p:sldId id="311" r:id="rId30"/>
    <p:sldId id="313" r:id="rId31"/>
    <p:sldId id="314" r:id="rId32"/>
    <p:sldId id="315" r:id="rId33"/>
    <p:sldId id="316" r:id="rId34"/>
    <p:sldId id="317" r:id="rId35"/>
    <p:sldId id="321" r:id="rId36"/>
    <p:sldId id="322" r:id="rId37"/>
    <p:sldId id="324" r:id="rId38"/>
    <p:sldId id="325" r:id="rId39"/>
    <p:sldId id="326" r:id="rId40"/>
    <p:sldId id="331" r:id="rId41"/>
    <p:sldId id="333" r:id="rId42"/>
    <p:sldId id="335" r:id="rId43"/>
    <p:sldId id="334" r:id="rId44"/>
    <p:sldId id="332" r:id="rId45"/>
    <p:sldId id="338" r:id="rId46"/>
    <p:sldId id="340" r:id="rId47"/>
    <p:sldId id="341" r:id="rId48"/>
    <p:sldId id="343" r:id="rId49"/>
    <p:sldId id="344" r:id="rId50"/>
    <p:sldId id="345" r:id="rId51"/>
    <p:sldId id="348" r:id="rId52"/>
    <p:sldId id="349" r:id="rId53"/>
    <p:sldId id="350" r:id="rId54"/>
    <p:sldId id="352" r:id="rId55"/>
    <p:sldId id="353" r:id="rId56"/>
    <p:sldId id="357" r:id="rId57"/>
    <p:sldId id="354" r:id="rId58"/>
    <p:sldId id="359" r:id="rId59"/>
    <p:sldId id="361" r:id="rId60"/>
    <p:sldId id="362" r:id="rId61"/>
    <p:sldId id="364" r:id="rId62"/>
    <p:sldId id="368" r:id="rId63"/>
    <p:sldId id="369" r:id="rId64"/>
    <p:sldId id="370" r:id="rId65"/>
    <p:sldId id="371" r:id="rId66"/>
    <p:sldId id="372" r:id="rId67"/>
    <p:sldId id="373" r:id="rId68"/>
    <p:sldId id="374" r:id="rId69"/>
    <p:sldId id="375" r:id="rId70"/>
    <p:sldId id="378" r:id="rId71"/>
    <p:sldId id="256" r:id="rId72"/>
    <p:sldId id="257" r:id="rId73"/>
    <p:sldId id="356" r:id="rId74"/>
    <p:sldId id="382" r:id="rId75"/>
    <p:sldId id="383" r:id="rId76"/>
    <p:sldId id="259" r:id="rId77"/>
    <p:sldId id="260" r:id="rId78"/>
    <p:sldId id="385" r:id="rId79"/>
    <p:sldId id="261" r:id="rId80"/>
    <p:sldId id="262" r:id="rId81"/>
    <p:sldId id="264" r:id="rId82"/>
    <p:sldId id="266" r:id="rId83"/>
    <p:sldId id="380"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97829" autoAdjust="0"/>
  </p:normalViewPr>
  <p:slideViewPr>
    <p:cSldViewPr>
      <p:cViewPr>
        <p:scale>
          <a:sx n="105" d="100"/>
          <a:sy n="105" d="100"/>
        </p:scale>
        <p:origin x="-36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customXml" Target="../customXml/item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customXml" Target="../customXml/item2.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9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80A3D118-1500-4DCD-B123-3E121577C516}" type="datetimeFigureOut">
              <a:rPr lang="en-IE" smtClean="0"/>
              <a:pPr/>
              <a:t>13/11/2013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96078DB-7A1E-4F26-A01E-F70F285E43FD}" type="slidenum">
              <a:rPr lang="en-IE" smtClean="0"/>
              <a:pPr/>
              <a:t>‹#›</a:t>
            </a:fld>
            <a:endParaRPr lang="en-IE"/>
          </a:p>
        </p:txBody>
      </p:sp>
    </p:spTree>
    <p:extLst>
      <p:ext uri="{BB962C8B-B14F-4D97-AF65-F5344CB8AC3E}">
        <p14:creationId xmlns:p14="http://schemas.microsoft.com/office/powerpoint/2010/main" val="3917828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80A3D118-1500-4DCD-B123-3E121577C516}" type="datetimeFigureOut">
              <a:rPr lang="en-IE" smtClean="0"/>
              <a:pPr/>
              <a:t>13/11/2013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96078DB-7A1E-4F26-A01E-F70F285E43FD}" type="slidenum">
              <a:rPr lang="en-IE" smtClean="0"/>
              <a:pPr/>
              <a:t>‹#›</a:t>
            </a:fld>
            <a:endParaRPr lang="en-IE"/>
          </a:p>
        </p:txBody>
      </p:sp>
    </p:spTree>
    <p:extLst>
      <p:ext uri="{BB962C8B-B14F-4D97-AF65-F5344CB8AC3E}">
        <p14:creationId xmlns:p14="http://schemas.microsoft.com/office/powerpoint/2010/main" val="386585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80A3D118-1500-4DCD-B123-3E121577C516}" type="datetimeFigureOut">
              <a:rPr lang="en-IE" smtClean="0"/>
              <a:pPr/>
              <a:t>13/11/2013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96078DB-7A1E-4F26-A01E-F70F285E43FD}" type="slidenum">
              <a:rPr lang="en-IE" smtClean="0"/>
              <a:pPr/>
              <a:t>‹#›</a:t>
            </a:fld>
            <a:endParaRPr lang="en-IE"/>
          </a:p>
        </p:txBody>
      </p:sp>
    </p:spTree>
    <p:extLst>
      <p:ext uri="{BB962C8B-B14F-4D97-AF65-F5344CB8AC3E}">
        <p14:creationId xmlns:p14="http://schemas.microsoft.com/office/powerpoint/2010/main" val="376677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80A3D118-1500-4DCD-B123-3E121577C516}" type="datetimeFigureOut">
              <a:rPr lang="en-IE" smtClean="0"/>
              <a:pPr/>
              <a:t>13/11/2013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96078DB-7A1E-4F26-A01E-F70F285E43FD}" type="slidenum">
              <a:rPr lang="en-IE" smtClean="0"/>
              <a:pPr/>
              <a:t>‹#›</a:t>
            </a:fld>
            <a:endParaRPr lang="en-IE"/>
          </a:p>
        </p:txBody>
      </p:sp>
    </p:spTree>
    <p:extLst>
      <p:ext uri="{BB962C8B-B14F-4D97-AF65-F5344CB8AC3E}">
        <p14:creationId xmlns:p14="http://schemas.microsoft.com/office/powerpoint/2010/main" val="1182199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A3D118-1500-4DCD-B123-3E121577C516}" type="datetimeFigureOut">
              <a:rPr lang="en-IE" smtClean="0"/>
              <a:pPr/>
              <a:t>13/11/2013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96078DB-7A1E-4F26-A01E-F70F285E43FD}" type="slidenum">
              <a:rPr lang="en-IE" smtClean="0"/>
              <a:pPr/>
              <a:t>‹#›</a:t>
            </a:fld>
            <a:endParaRPr lang="en-IE"/>
          </a:p>
        </p:txBody>
      </p:sp>
    </p:spTree>
    <p:extLst>
      <p:ext uri="{BB962C8B-B14F-4D97-AF65-F5344CB8AC3E}">
        <p14:creationId xmlns:p14="http://schemas.microsoft.com/office/powerpoint/2010/main" val="3758684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80A3D118-1500-4DCD-B123-3E121577C516}" type="datetimeFigureOut">
              <a:rPr lang="en-IE" smtClean="0"/>
              <a:pPr/>
              <a:t>13/11/2013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96078DB-7A1E-4F26-A01E-F70F285E43FD}" type="slidenum">
              <a:rPr lang="en-IE" smtClean="0"/>
              <a:pPr/>
              <a:t>‹#›</a:t>
            </a:fld>
            <a:endParaRPr lang="en-IE"/>
          </a:p>
        </p:txBody>
      </p:sp>
    </p:spTree>
    <p:extLst>
      <p:ext uri="{BB962C8B-B14F-4D97-AF65-F5344CB8AC3E}">
        <p14:creationId xmlns:p14="http://schemas.microsoft.com/office/powerpoint/2010/main" val="273934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80A3D118-1500-4DCD-B123-3E121577C516}" type="datetimeFigureOut">
              <a:rPr lang="en-IE" smtClean="0"/>
              <a:pPr/>
              <a:t>13/11/2013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896078DB-7A1E-4F26-A01E-F70F285E43FD}" type="slidenum">
              <a:rPr lang="en-IE" smtClean="0"/>
              <a:pPr/>
              <a:t>‹#›</a:t>
            </a:fld>
            <a:endParaRPr lang="en-IE"/>
          </a:p>
        </p:txBody>
      </p:sp>
    </p:spTree>
    <p:extLst>
      <p:ext uri="{BB962C8B-B14F-4D97-AF65-F5344CB8AC3E}">
        <p14:creationId xmlns:p14="http://schemas.microsoft.com/office/powerpoint/2010/main" val="1316993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80A3D118-1500-4DCD-B123-3E121577C516}" type="datetimeFigureOut">
              <a:rPr lang="en-IE" smtClean="0"/>
              <a:pPr/>
              <a:t>13/11/2013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896078DB-7A1E-4F26-A01E-F70F285E43FD}" type="slidenum">
              <a:rPr lang="en-IE" smtClean="0"/>
              <a:pPr/>
              <a:t>‹#›</a:t>
            </a:fld>
            <a:endParaRPr lang="en-IE"/>
          </a:p>
        </p:txBody>
      </p:sp>
    </p:spTree>
    <p:extLst>
      <p:ext uri="{BB962C8B-B14F-4D97-AF65-F5344CB8AC3E}">
        <p14:creationId xmlns:p14="http://schemas.microsoft.com/office/powerpoint/2010/main" val="4261034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3D118-1500-4DCD-B123-3E121577C516}" type="datetimeFigureOut">
              <a:rPr lang="en-IE" smtClean="0"/>
              <a:pPr/>
              <a:t>13/11/2013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896078DB-7A1E-4F26-A01E-F70F285E43FD}" type="slidenum">
              <a:rPr lang="en-IE" smtClean="0"/>
              <a:pPr/>
              <a:t>‹#›</a:t>
            </a:fld>
            <a:endParaRPr lang="en-IE"/>
          </a:p>
        </p:txBody>
      </p:sp>
    </p:spTree>
    <p:extLst>
      <p:ext uri="{BB962C8B-B14F-4D97-AF65-F5344CB8AC3E}">
        <p14:creationId xmlns:p14="http://schemas.microsoft.com/office/powerpoint/2010/main" val="302669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A3D118-1500-4DCD-B123-3E121577C516}" type="datetimeFigureOut">
              <a:rPr lang="en-IE" smtClean="0"/>
              <a:pPr/>
              <a:t>13/11/2013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96078DB-7A1E-4F26-A01E-F70F285E43FD}" type="slidenum">
              <a:rPr lang="en-IE" smtClean="0"/>
              <a:pPr/>
              <a:t>‹#›</a:t>
            </a:fld>
            <a:endParaRPr lang="en-IE"/>
          </a:p>
        </p:txBody>
      </p:sp>
    </p:spTree>
    <p:extLst>
      <p:ext uri="{BB962C8B-B14F-4D97-AF65-F5344CB8AC3E}">
        <p14:creationId xmlns:p14="http://schemas.microsoft.com/office/powerpoint/2010/main" val="64765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A3D118-1500-4DCD-B123-3E121577C516}" type="datetimeFigureOut">
              <a:rPr lang="en-IE" smtClean="0"/>
              <a:pPr/>
              <a:t>13/11/2013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96078DB-7A1E-4F26-A01E-F70F285E43FD}" type="slidenum">
              <a:rPr lang="en-IE" smtClean="0"/>
              <a:pPr/>
              <a:t>‹#›</a:t>
            </a:fld>
            <a:endParaRPr lang="en-IE"/>
          </a:p>
        </p:txBody>
      </p:sp>
    </p:spTree>
    <p:extLst>
      <p:ext uri="{BB962C8B-B14F-4D97-AF65-F5344CB8AC3E}">
        <p14:creationId xmlns:p14="http://schemas.microsoft.com/office/powerpoint/2010/main" val="1539501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A3D118-1500-4DCD-B123-3E121577C516}" type="datetimeFigureOut">
              <a:rPr lang="en-IE" smtClean="0"/>
              <a:pPr/>
              <a:t>13/11/2013</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6078DB-7A1E-4F26-A01E-F70F285E43FD}" type="slidenum">
              <a:rPr lang="en-IE" smtClean="0"/>
              <a:pPr/>
              <a:t>‹#›</a:t>
            </a:fld>
            <a:endParaRPr lang="en-IE"/>
          </a:p>
        </p:txBody>
      </p:sp>
    </p:spTree>
    <p:extLst>
      <p:ext uri="{BB962C8B-B14F-4D97-AF65-F5344CB8AC3E}">
        <p14:creationId xmlns:p14="http://schemas.microsoft.com/office/powerpoint/2010/main" val="105153631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332656"/>
            <a:ext cx="8640960" cy="5909310"/>
          </a:xfrm>
          <a:prstGeom prst="rect">
            <a:avLst/>
          </a:prstGeom>
        </p:spPr>
        <p:txBody>
          <a:bodyPr wrap="square">
            <a:spAutoFit/>
          </a:bodyPr>
          <a:lstStyle/>
          <a:p>
            <a:pPr algn="ctr"/>
            <a:r>
              <a:rPr lang="en-IE" b="1" dirty="0"/>
              <a:t>A Holistic Approach to Early School Leaving Prevention in Europe: Key Strategic Priorities for System Level Development</a:t>
            </a:r>
            <a:endParaRPr lang="en-IE" dirty="0"/>
          </a:p>
          <a:p>
            <a:r>
              <a:rPr lang="en-IE" b="1" dirty="0"/>
              <a:t> </a:t>
            </a:r>
            <a:endParaRPr lang="en-IE" dirty="0"/>
          </a:p>
          <a:p>
            <a:pPr algn="ctr"/>
            <a:r>
              <a:rPr lang="en-IE" dirty="0"/>
              <a:t>Keynote presentation, European Commission, EUNEC (European Network of Education Councils), Lithuanian EU Presidency Conference on Early School Leaving, </a:t>
            </a:r>
            <a:r>
              <a:rPr lang="en-IE" i="1" dirty="0" err="1"/>
              <a:t>Seimas</a:t>
            </a:r>
            <a:r>
              <a:rPr lang="en-IE" i="1" dirty="0"/>
              <a:t> </a:t>
            </a:r>
            <a:r>
              <a:rPr lang="en-IE" dirty="0"/>
              <a:t>(Parliament) of the Republic of Lithuania, 17-19 November </a:t>
            </a:r>
            <a:r>
              <a:rPr lang="en-IE" dirty="0" smtClean="0"/>
              <a:t>2013</a:t>
            </a:r>
          </a:p>
          <a:p>
            <a:pPr algn="ctr"/>
            <a:endParaRPr lang="en-IE" dirty="0"/>
          </a:p>
          <a:p>
            <a:pPr algn="ctr"/>
            <a:r>
              <a:rPr lang="en-IE" dirty="0">
                <a:latin typeface="Calibri" pitchFamily="34" charset="0"/>
                <a:cs typeface="Calibri" pitchFamily="34" charset="0"/>
              </a:rPr>
              <a:t>Dr Paul </a:t>
            </a:r>
            <a:r>
              <a:rPr lang="en-IE" dirty="0" err="1">
                <a:latin typeface="Calibri" pitchFamily="34" charset="0"/>
                <a:cs typeface="Calibri" pitchFamily="34" charset="0"/>
              </a:rPr>
              <a:t>Downes</a:t>
            </a:r>
            <a:r>
              <a:rPr lang="en-IE" dirty="0">
                <a:latin typeface="Calibri" pitchFamily="34" charset="0"/>
                <a:cs typeface="Calibri" pitchFamily="34" charset="0"/>
              </a:rPr>
              <a:t/>
            </a:r>
            <a:br>
              <a:rPr lang="en-IE" dirty="0">
                <a:latin typeface="Calibri" pitchFamily="34" charset="0"/>
                <a:cs typeface="Calibri" pitchFamily="34" charset="0"/>
              </a:rPr>
            </a:br>
            <a:r>
              <a:rPr lang="en-IE" dirty="0">
                <a:latin typeface="Calibri" pitchFamily="34" charset="0"/>
                <a:cs typeface="Calibri" pitchFamily="34" charset="0"/>
              </a:rPr>
              <a:t>Director, Educational Disadvantage Centre</a:t>
            </a:r>
            <a:br>
              <a:rPr lang="en-IE" dirty="0">
                <a:latin typeface="Calibri" pitchFamily="34" charset="0"/>
                <a:cs typeface="Calibri" pitchFamily="34" charset="0"/>
              </a:rPr>
            </a:br>
            <a:r>
              <a:rPr lang="en-IE" dirty="0">
                <a:latin typeface="Calibri" pitchFamily="34" charset="0"/>
                <a:cs typeface="Calibri" pitchFamily="34" charset="0"/>
              </a:rPr>
              <a:t>Senior Lecturer in Education (Psychology)</a:t>
            </a:r>
            <a:br>
              <a:rPr lang="en-IE" dirty="0">
                <a:latin typeface="Calibri" pitchFamily="34" charset="0"/>
                <a:cs typeface="Calibri" pitchFamily="34" charset="0"/>
              </a:rPr>
            </a:br>
            <a:r>
              <a:rPr lang="en-IE" dirty="0">
                <a:latin typeface="Calibri" pitchFamily="34" charset="0"/>
                <a:cs typeface="Calibri" pitchFamily="34" charset="0"/>
              </a:rPr>
              <a:t>Member of the European Commission Network of Experts on the Social Aspects of Education and Training (NESET) (2011-2013) </a:t>
            </a:r>
            <a:br>
              <a:rPr lang="en-IE" dirty="0">
                <a:latin typeface="Calibri" pitchFamily="34" charset="0"/>
                <a:cs typeface="Calibri" pitchFamily="34" charset="0"/>
              </a:rPr>
            </a:br>
            <a:r>
              <a:rPr lang="en-IE" dirty="0">
                <a:latin typeface="Calibri" pitchFamily="34" charset="0"/>
                <a:cs typeface="Calibri" pitchFamily="34" charset="0"/>
              </a:rPr>
              <a:t>St. Patrick’s College</a:t>
            </a:r>
            <a:br>
              <a:rPr lang="en-IE" dirty="0">
                <a:latin typeface="Calibri" pitchFamily="34" charset="0"/>
                <a:cs typeface="Calibri" pitchFamily="34" charset="0"/>
              </a:rPr>
            </a:br>
            <a:r>
              <a:rPr lang="en-IE" dirty="0" err="1">
                <a:latin typeface="Calibri" pitchFamily="34" charset="0"/>
                <a:cs typeface="Calibri" pitchFamily="34" charset="0"/>
              </a:rPr>
              <a:t>Drumcondra</a:t>
            </a:r>
            <a:r>
              <a:rPr lang="en-IE" dirty="0">
                <a:latin typeface="Calibri" pitchFamily="34" charset="0"/>
                <a:cs typeface="Calibri" pitchFamily="34" charset="0"/>
              </a:rPr>
              <a:t/>
            </a:r>
            <a:br>
              <a:rPr lang="en-IE" dirty="0">
                <a:latin typeface="Calibri" pitchFamily="34" charset="0"/>
                <a:cs typeface="Calibri" pitchFamily="34" charset="0"/>
              </a:rPr>
            </a:br>
            <a:r>
              <a:rPr lang="en-IE" dirty="0">
                <a:latin typeface="Calibri" pitchFamily="34" charset="0"/>
                <a:cs typeface="Calibri" pitchFamily="34" charset="0"/>
              </a:rPr>
              <a:t>A College of Dublin City University</a:t>
            </a:r>
            <a:br>
              <a:rPr lang="en-IE" dirty="0">
                <a:latin typeface="Calibri" pitchFamily="34" charset="0"/>
                <a:cs typeface="Calibri" pitchFamily="34" charset="0"/>
              </a:rPr>
            </a:br>
            <a:r>
              <a:rPr lang="en-IE" dirty="0" smtClean="0">
                <a:latin typeface="Calibri" pitchFamily="34" charset="0"/>
                <a:cs typeface="Calibri" pitchFamily="34" charset="0"/>
              </a:rPr>
              <a:t>Ireland </a:t>
            </a:r>
          </a:p>
          <a:p>
            <a:pPr algn="ctr"/>
            <a:r>
              <a:rPr lang="en-IE" dirty="0" smtClean="0">
                <a:latin typeface="Calibri" pitchFamily="34" charset="0"/>
                <a:cs typeface="Calibri" pitchFamily="34" charset="0"/>
              </a:rPr>
              <a:t>paul.downes@spd.dcu.ie</a:t>
            </a:r>
            <a:r>
              <a:rPr lang="en-IE" dirty="0">
                <a:latin typeface="Calibri" pitchFamily="34" charset="0"/>
                <a:cs typeface="Calibri" pitchFamily="34" charset="0"/>
              </a:rPr>
              <a:t/>
            </a:r>
            <a:br>
              <a:rPr lang="en-IE" dirty="0">
                <a:latin typeface="Calibri" pitchFamily="34" charset="0"/>
                <a:cs typeface="Calibri" pitchFamily="34" charset="0"/>
              </a:rPr>
            </a:br>
            <a:endParaRPr lang="en-IE" dirty="0" smtClean="0">
              <a:latin typeface="Calibri" pitchFamily="34" charset="0"/>
              <a:cs typeface="Calibri" pitchFamily="34" charset="0"/>
            </a:endParaRPr>
          </a:p>
          <a:p>
            <a:pPr algn="ctr"/>
            <a:endParaRPr lang="en-IE" dirty="0">
              <a:latin typeface="Calibri" pitchFamily="34" charset="0"/>
              <a:cs typeface="Calibri" pitchFamily="34" charset="0"/>
            </a:endParaRPr>
          </a:p>
          <a:p>
            <a:pPr algn="ctr"/>
            <a:endParaRPr lang="en-IE" dirty="0"/>
          </a:p>
          <a:p>
            <a:pPr algn="ctr"/>
            <a:endParaRPr lang="en-I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4869160"/>
            <a:ext cx="952500" cy="98107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157192"/>
            <a:ext cx="2163641" cy="1224000"/>
          </a:xfrm>
          <a:prstGeom prst="rect">
            <a:avLst/>
          </a:prstGeom>
        </p:spPr>
      </p:pic>
    </p:spTree>
    <p:extLst>
      <p:ext uri="{BB962C8B-B14F-4D97-AF65-F5344CB8AC3E}">
        <p14:creationId xmlns:p14="http://schemas.microsoft.com/office/powerpoint/2010/main" val="2838122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908720"/>
            <a:ext cx="8136904" cy="5632311"/>
          </a:xfrm>
          <a:prstGeom prst="rect">
            <a:avLst/>
          </a:prstGeom>
        </p:spPr>
        <p:txBody>
          <a:bodyPr wrap="square">
            <a:spAutoFit/>
          </a:bodyPr>
          <a:lstStyle/>
          <a:p>
            <a:r>
              <a:rPr lang="en-US" sz="2400" dirty="0" err="1"/>
              <a:t>Downes</a:t>
            </a:r>
            <a:r>
              <a:rPr lang="en-US" sz="2400" dirty="0"/>
              <a:t>’ (2004) student </a:t>
            </a:r>
            <a:r>
              <a:rPr lang="en-US" sz="2400" dirty="0" smtClean="0"/>
              <a:t>centered </a:t>
            </a:r>
            <a:r>
              <a:rPr lang="en-US" sz="2400" dirty="0"/>
              <a:t>research in </a:t>
            </a:r>
            <a:r>
              <a:rPr lang="en-US" sz="2400" dirty="0" err="1"/>
              <a:t>Ballyfermot</a:t>
            </a:r>
            <a:r>
              <a:rPr lang="en-US" sz="2400" dirty="0"/>
              <a:t>, Dublin, 12 focus groups and 173 questionnaire responses from secondary students</a:t>
            </a:r>
            <a:r>
              <a:rPr lang="en-US" sz="2400" dirty="0" smtClean="0"/>
              <a:t>:</a:t>
            </a:r>
          </a:p>
          <a:p>
            <a:endParaRPr lang="en-US" sz="2400" dirty="0"/>
          </a:p>
          <a:p>
            <a:r>
              <a:rPr lang="en-US" sz="2400" dirty="0"/>
              <a:t>“Have anger management courses for teachers” (female, focus group): </a:t>
            </a:r>
          </a:p>
          <a:p>
            <a:endParaRPr lang="en-US" sz="2400" dirty="0" smtClean="0"/>
          </a:p>
          <a:p>
            <a:r>
              <a:rPr lang="en-US" sz="2400" dirty="0" smtClean="0"/>
              <a:t>“</a:t>
            </a:r>
            <a:r>
              <a:rPr lang="en-US" sz="2400" dirty="0"/>
              <a:t>The teachers shouting at you. That makes me </a:t>
            </a:r>
            <a:r>
              <a:rPr lang="en-US" sz="2400" dirty="0" smtClean="0"/>
              <a:t>really, </a:t>
            </a:r>
            <a:r>
              <a:rPr lang="en-US" sz="2400" dirty="0"/>
              <a:t>really down” (Age 13, F)</a:t>
            </a:r>
          </a:p>
          <a:p>
            <a:endParaRPr lang="en-US" sz="2400" dirty="0" smtClean="0"/>
          </a:p>
          <a:p>
            <a:r>
              <a:rPr lang="en-US" sz="2400" dirty="0" smtClean="0"/>
              <a:t>“If </a:t>
            </a:r>
            <a:r>
              <a:rPr lang="en-US" sz="2400" dirty="0"/>
              <a:t>the teachers didn’t roar at you” (Age 13, F)</a:t>
            </a:r>
          </a:p>
          <a:p>
            <a:endParaRPr lang="en-US" sz="2400" dirty="0" smtClean="0"/>
          </a:p>
          <a:p>
            <a:r>
              <a:rPr lang="en-US" sz="2400" dirty="0" smtClean="0"/>
              <a:t>“</a:t>
            </a:r>
            <a:r>
              <a:rPr lang="en-US" sz="2400" dirty="0"/>
              <a:t>Have an equal teaching system and sack ignorant snobby teachers…very harsh teachers usually make me stay out of school” (Age 16, M)</a:t>
            </a:r>
          </a:p>
        </p:txBody>
      </p:sp>
    </p:spTree>
    <p:extLst>
      <p:ext uri="{BB962C8B-B14F-4D97-AF65-F5344CB8AC3E}">
        <p14:creationId xmlns:p14="http://schemas.microsoft.com/office/powerpoint/2010/main" val="1502595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548680"/>
            <a:ext cx="8784976" cy="4647426"/>
          </a:xfrm>
          <a:prstGeom prst="rect">
            <a:avLst/>
          </a:prstGeom>
        </p:spPr>
        <p:txBody>
          <a:bodyPr wrap="square">
            <a:spAutoFit/>
          </a:bodyPr>
          <a:lstStyle/>
          <a:p>
            <a:r>
              <a:rPr lang="en-IE" sz="2000" dirty="0" err="1"/>
              <a:t>Magri’s</a:t>
            </a:r>
            <a:r>
              <a:rPr lang="en-IE" sz="2000" dirty="0"/>
              <a:t> (2009) study of girls aged 12-16 in the Inner Harbour of Valetta and Northern regions of Malta illustrates this theme of alienation through authoritarian teaching</a:t>
            </a:r>
            <a:r>
              <a:rPr lang="en-IE" sz="2000" dirty="0" smtClean="0"/>
              <a:t>:</a:t>
            </a:r>
          </a:p>
          <a:p>
            <a:endParaRPr lang="en-IE" sz="2000" dirty="0"/>
          </a:p>
          <a:p>
            <a:r>
              <a:rPr lang="en-IE" sz="2000" dirty="0"/>
              <a:t>“I remember very clearly phrases from my teacher such as; ‘you should really be in the B class’, or ‘this is above your level’. I felt incompetent compared to the other students and was very much aware of how happier I was in my previous class.”  </a:t>
            </a:r>
            <a:endParaRPr lang="en-IE" sz="2000" dirty="0" smtClean="0"/>
          </a:p>
          <a:p>
            <a:endParaRPr lang="en-IE" sz="2000" dirty="0"/>
          </a:p>
          <a:p>
            <a:r>
              <a:rPr lang="en-IE" sz="2000" dirty="0"/>
              <a:t>“Disastrous, because they expect everything the way they want it. I cannot take it when they start shouting. They start shouting as soon as you utter a word”.  </a:t>
            </a:r>
            <a:endParaRPr lang="en-IE" sz="2000" dirty="0" smtClean="0"/>
          </a:p>
          <a:p>
            <a:endParaRPr lang="en-IE" sz="2000" dirty="0"/>
          </a:p>
          <a:p>
            <a:r>
              <a:rPr lang="en-IE" sz="2000" dirty="0"/>
              <a:t>“It’s not the subject that I don’t like, it’s the teacher… she starts shouting in your </a:t>
            </a:r>
            <a:r>
              <a:rPr lang="en-IE" sz="2000" dirty="0" smtClean="0"/>
              <a:t>face”</a:t>
            </a:r>
          </a:p>
          <a:p>
            <a:endParaRPr lang="en-IE" dirty="0"/>
          </a:p>
          <a:p>
            <a:endParaRPr lang="en-IE"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4365104"/>
            <a:ext cx="2160240" cy="18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254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078" y="1196752"/>
            <a:ext cx="8712968" cy="4401205"/>
          </a:xfrm>
          <a:prstGeom prst="rect">
            <a:avLst/>
          </a:prstGeom>
        </p:spPr>
        <p:txBody>
          <a:bodyPr wrap="square">
            <a:spAutoFit/>
          </a:bodyPr>
          <a:lstStyle/>
          <a:p>
            <a:r>
              <a:rPr lang="en-US" sz="2000" dirty="0"/>
              <a:t>Acknowledged subsequently in the Council Recommendation (2011), the Commission Proposal for a Council Recommendation in relation to early school leaving further highlighted this issue of teacher professional development</a:t>
            </a:r>
            <a:r>
              <a:rPr lang="en-US" sz="2000" dirty="0" smtClean="0"/>
              <a:t>:</a:t>
            </a:r>
          </a:p>
          <a:p>
            <a:endParaRPr lang="en-US" sz="2000" dirty="0"/>
          </a:p>
          <a:p>
            <a:r>
              <a:rPr lang="en-US" sz="2000" dirty="0"/>
              <a:t>Targeted teacher training helps them to deal with diversity in the classroom, to support pupils from socially disadvantaged backgrounds and to solve difficult teaching situations (p. 12</a:t>
            </a:r>
            <a:r>
              <a:rPr lang="en-US" sz="2000" dirty="0" smtClean="0"/>
              <a:t>).</a:t>
            </a:r>
          </a:p>
          <a:p>
            <a:endParaRPr lang="en-US" sz="2000" dirty="0"/>
          </a:p>
          <a:p>
            <a:endParaRPr lang="en-US" sz="2000" dirty="0" smtClean="0"/>
          </a:p>
          <a:p>
            <a:r>
              <a:rPr lang="en-US" sz="2000" dirty="0" err="1"/>
              <a:t>Downes</a:t>
            </a:r>
            <a:r>
              <a:rPr lang="en-US" sz="2000" dirty="0"/>
              <a:t> (2013): “There is an emerging European and international consensus – not only that teachers need more support regarding conflict resolution skills, classroom management techniques and assistance in fostering a positive classroom and school climate – but that these are key protective factors in prevention of early school leaving”. </a:t>
            </a:r>
          </a:p>
        </p:txBody>
      </p:sp>
    </p:spTree>
    <p:extLst>
      <p:ext uri="{BB962C8B-B14F-4D97-AF65-F5344CB8AC3E}">
        <p14:creationId xmlns:p14="http://schemas.microsoft.com/office/powerpoint/2010/main" val="2392145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305342"/>
            <a:ext cx="8568952" cy="4893647"/>
          </a:xfrm>
          <a:prstGeom prst="rect">
            <a:avLst/>
          </a:prstGeom>
        </p:spPr>
        <p:txBody>
          <a:bodyPr wrap="square">
            <a:spAutoFit/>
          </a:bodyPr>
          <a:lstStyle/>
          <a:p>
            <a:r>
              <a:rPr lang="en-US" sz="2400" b="1" dirty="0"/>
              <a:t>Implementation Issues: </a:t>
            </a:r>
            <a:endParaRPr lang="en-US" sz="2400" b="1" dirty="0" smtClean="0"/>
          </a:p>
          <a:p>
            <a:endParaRPr lang="en-US" sz="2400" dirty="0"/>
          </a:p>
          <a:p>
            <a:r>
              <a:rPr lang="en-US" sz="2400" dirty="0"/>
              <a:t>In Slovenia teachers are formally entitled to 5 days yearly for in-service training...However, it appears from the information collected by our interviews that in-service training is primarily meant for the improvement of professional competences while more soft skills needed for conflict solving, participative learning and the like appear to be more related to individual personality (</a:t>
            </a:r>
            <a:r>
              <a:rPr lang="en-US" sz="2400" dirty="0" err="1"/>
              <a:t>Ivančič</a:t>
            </a:r>
            <a:r>
              <a:rPr lang="en-US" sz="2400" dirty="0"/>
              <a:t> et al., 2010, in </a:t>
            </a:r>
            <a:r>
              <a:rPr lang="en-US" sz="2400" dirty="0" err="1"/>
              <a:t>Downes</a:t>
            </a:r>
            <a:r>
              <a:rPr lang="en-US" sz="2400" dirty="0"/>
              <a:t> 2011).</a:t>
            </a:r>
          </a:p>
          <a:p>
            <a:endParaRPr lang="en-US" sz="2400" dirty="0" smtClean="0"/>
          </a:p>
          <a:p>
            <a:r>
              <a:rPr lang="en-US" sz="2400" dirty="0" smtClean="0"/>
              <a:t>The </a:t>
            </a:r>
            <a:r>
              <a:rPr lang="en-US" sz="2400" dirty="0"/>
              <a:t>TALIS study (OECD 2009) observes an extremely wide variation in teacher participation in continuing professional development across countries. </a:t>
            </a:r>
          </a:p>
        </p:txBody>
      </p:sp>
    </p:spTree>
    <p:extLst>
      <p:ext uri="{BB962C8B-B14F-4D97-AF65-F5344CB8AC3E}">
        <p14:creationId xmlns:p14="http://schemas.microsoft.com/office/powerpoint/2010/main" val="2055892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2656"/>
            <a:ext cx="8784976" cy="3600986"/>
          </a:xfrm>
          <a:prstGeom prst="rect">
            <a:avLst/>
          </a:prstGeom>
        </p:spPr>
        <p:txBody>
          <a:bodyPr wrap="square">
            <a:spAutoFit/>
          </a:bodyPr>
          <a:lstStyle/>
          <a:p>
            <a:r>
              <a:rPr lang="en-US" sz="2400" dirty="0" err="1"/>
              <a:t>Downes</a:t>
            </a:r>
            <a:r>
              <a:rPr lang="en-US" sz="2400" dirty="0"/>
              <a:t> (2013): “The danger exists that it is precisely those teachers who may be most resistant to professional development for conflict resolution skills who need them most; this applies a fortiori if there is no specific requirement or incentive provided to do so”. </a:t>
            </a:r>
            <a:endParaRPr lang="en-US" sz="2400" dirty="0" smtClean="0"/>
          </a:p>
          <a:p>
            <a:endParaRPr lang="en-US" sz="2400" dirty="0"/>
          </a:p>
          <a:p>
            <a:r>
              <a:rPr lang="en-US" sz="2400" dirty="0"/>
              <a:t>*“It is important to </a:t>
            </a:r>
            <a:r>
              <a:rPr lang="en-US" sz="2400" dirty="0" err="1"/>
              <a:t>emphasise</a:t>
            </a:r>
            <a:r>
              <a:rPr lang="en-US" sz="2400" dirty="0"/>
              <a:t> that it is not a matter of shifting blame from student to teacher; it is about going beyond an individual blame type of focus to a systemic one”. </a:t>
            </a:r>
            <a:endParaRPr lang="en-US" sz="2400" dirty="0" smtClean="0"/>
          </a:p>
          <a:p>
            <a:endParaRPr lang="en-US" dirty="0"/>
          </a:p>
          <a:p>
            <a:endParaRPr lang="en-US" dirty="0"/>
          </a:p>
        </p:txBody>
      </p:sp>
      <p:pic>
        <p:nvPicPr>
          <p:cNvPr id="4098" name="Picture 2" descr="C:\Documents and Settings\mcloughv\Local Settings\Temporary Internet Files\Content.IE5\QYM6N3DI\MC91021751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4421" y="3645024"/>
            <a:ext cx="2295218" cy="2142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689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04664"/>
            <a:ext cx="8856984" cy="5016758"/>
          </a:xfrm>
          <a:prstGeom prst="rect">
            <a:avLst/>
          </a:prstGeom>
        </p:spPr>
        <p:txBody>
          <a:bodyPr wrap="square">
            <a:spAutoFit/>
          </a:bodyPr>
          <a:lstStyle/>
          <a:p>
            <a:r>
              <a:rPr lang="en-US" sz="2000" b="1" dirty="0"/>
              <a:t>Implementation Issues: Need for Transparent System of Quality</a:t>
            </a:r>
          </a:p>
          <a:p>
            <a:endParaRPr lang="en-US" sz="2000" dirty="0"/>
          </a:p>
          <a:p>
            <a:r>
              <a:rPr lang="en-US" sz="2000" dirty="0"/>
              <a:t>Lithuanian [secondary] school management interviewee on teacher professional development generally</a:t>
            </a:r>
            <a:r>
              <a:rPr lang="en-US" sz="2000" dirty="0" smtClean="0"/>
              <a:t>:</a:t>
            </a:r>
          </a:p>
          <a:p>
            <a:endParaRPr lang="en-US" sz="2000" dirty="0"/>
          </a:p>
          <a:p>
            <a:r>
              <a:rPr lang="en-US" sz="2000" i="1" dirty="0" smtClean="0"/>
              <a:t>“I </a:t>
            </a:r>
            <a:r>
              <a:rPr lang="en-US" sz="2000" i="1" dirty="0"/>
              <a:t>think it is a waste of money. It is a huge political fiction...Speaking about this </a:t>
            </a:r>
            <a:r>
              <a:rPr lang="en-US" sz="2000" i="1" dirty="0" err="1"/>
              <a:t>centre</a:t>
            </a:r>
            <a:r>
              <a:rPr lang="en-US" sz="2000" i="1" dirty="0"/>
              <a:t> – it‘s more money making than real knowledge. There are a lot of courses where teachers come the first and the last day. On Monday they come to this </a:t>
            </a:r>
            <a:r>
              <a:rPr lang="en-US" sz="2000" i="1" dirty="0" err="1"/>
              <a:t>centre</a:t>
            </a:r>
            <a:r>
              <a:rPr lang="en-US" sz="2000" i="1" dirty="0"/>
              <a:t> to register and pay for the courses, and on Friday they come and get the certificate. The course fee is usually paid (or is later reimbursed) by the school. There‘s no test, no final examination. Just for being on the list </a:t>
            </a:r>
            <a:r>
              <a:rPr lang="en-US" sz="2000" i="1" dirty="0" smtClean="0"/>
              <a:t>of participants </a:t>
            </a:r>
            <a:r>
              <a:rPr lang="en-US" sz="2000" i="1" dirty="0"/>
              <a:t>one gets a certificate. Teachers need a certificate, the centre needs </a:t>
            </a:r>
            <a:r>
              <a:rPr lang="en-US" sz="2000" i="1" dirty="0" smtClean="0"/>
              <a:t>money and </a:t>
            </a:r>
            <a:r>
              <a:rPr lang="en-US" sz="2000" i="1" dirty="0"/>
              <a:t>it is a vicious circle – wasting money. Hundreds of people are paid by the centre </a:t>
            </a:r>
            <a:r>
              <a:rPr lang="en-US" sz="2000" i="1" dirty="0" smtClean="0"/>
              <a:t>and they </a:t>
            </a:r>
            <a:r>
              <a:rPr lang="en-US" sz="2000" i="1" dirty="0"/>
              <a:t>say that salaries of teachers are low – teachers should get that money, not </a:t>
            </a:r>
            <a:r>
              <a:rPr lang="en-US" sz="2000" i="1" dirty="0" smtClean="0"/>
              <a:t>this Centre” </a:t>
            </a:r>
            <a:r>
              <a:rPr lang="en-US" sz="2000" dirty="0"/>
              <a:t>(</a:t>
            </a:r>
            <a:r>
              <a:rPr lang="en-US" sz="2000" dirty="0" err="1"/>
              <a:t>Taljunaite</a:t>
            </a:r>
            <a:r>
              <a:rPr lang="en-US" sz="2000" dirty="0"/>
              <a:t> et al., 2010, in </a:t>
            </a:r>
            <a:r>
              <a:rPr lang="en-US" sz="2000" dirty="0" err="1"/>
              <a:t>Downes</a:t>
            </a:r>
            <a:r>
              <a:rPr lang="en-US" sz="2000" dirty="0"/>
              <a:t> 2011</a:t>
            </a:r>
            <a:r>
              <a:rPr lang="en-US" sz="2000" dirty="0" smtClean="0"/>
              <a:t>).</a:t>
            </a:r>
          </a:p>
          <a:p>
            <a:endParaRPr lang="en-US" sz="2000" dirty="0"/>
          </a:p>
        </p:txBody>
      </p:sp>
      <p:pic>
        <p:nvPicPr>
          <p:cNvPr id="5122" name="Picture 2" descr="C:\Documents and Settings\mcloughv\Local Settings\Temporary Internet Files\Content.IE5\HRP4Q0VV\MC90018371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7677" y="5481279"/>
            <a:ext cx="1838858" cy="1356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571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720840"/>
            <a:ext cx="8712968" cy="3416320"/>
          </a:xfrm>
          <a:prstGeom prst="rect">
            <a:avLst/>
          </a:prstGeom>
        </p:spPr>
        <p:txBody>
          <a:bodyPr wrap="square">
            <a:spAutoFit/>
          </a:bodyPr>
          <a:lstStyle/>
          <a:p>
            <a:r>
              <a:rPr lang="en-US" sz="2400" b="1" dirty="0"/>
              <a:t>Cultural competence and staff  from stakeholder groups – Access to Teaching Profession for Diverse Social Groups (</a:t>
            </a:r>
            <a:r>
              <a:rPr lang="en-US" sz="2400" b="1" dirty="0" err="1"/>
              <a:t>Downes</a:t>
            </a:r>
            <a:r>
              <a:rPr lang="en-US" sz="2400" b="1" dirty="0"/>
              <a:t> 2011</a:t>
            </a:r>
            <a:r>
              <a:rPr lang="en-US" sz="2400" b="1" dirty="0" smtClean="0"/>
              <a:t>)</a:t>
            </a:r>
          </a:p>
          <a:p>
            <a:endParaRPr lang="en-US" sz="2400" dirty="0"/>
          </a:p>
          <a:p>
            <a:r>
              <a:rPr lang="en-US" sz="2400" dirty="0"/>
              <a:t>Lieberman et al (2011) note that, 'The shortage of infant mental health providers </a:t>
            </a:r>
            <a:r>
              <a:rPr lang="en-US" sz="2400" dirty="0" smtClean="0"/>
              <a:t>from </a:t>
            </a:r>
            <a:r>
              <a:rPr lang="en-US" sz="2400" dirty="0"/>
              <a:t>minority groups has a particularly negative impact on immigrant and minority children and families, who need interventions that are provided in their native language by practitioners who understand their cultural values and childrearing practices'</a:t>
            </a:r>
          </a:p>
        </p:txBody>
      </p:sp>
    </p:spTree>
    <p:extLst>
      <p:ext uri="{BB962C8B-B14F-4D97-AF65-F5344CB8AC3E}">
        <p14:creationId xmlns:p14="http://schemas.microsoft.com/office/powerpoint/2010/main" val="3554705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0"/>
            <a:ext cx="8352928" cy="1938992"/>
          </a:xfrm>
          <a:prstGeom prst="rect">
            <a:avLst/>
          </a:prstGeom>
        </p:spPr>
        <p:txBody>
          <a:bodyPr wrap="square">
            <a:spAutoFit/>
          </a:bodyPr>
          <a:lstStyle/>
          <a:p>
            <a:pPr algn="ctr"/>
            <a:r>
              <a:rPr lang="en-US" sz="2400" b="1" dirty="0"/>
              <a:t>A2. Overcoming System Blockages through a Systemic Focus rather than mainly Individual Risk Factors </a:t>
            </a:r>
            <a:r>
              <a:rPr lang="en-US" sz="2400" b="1" dirty="0" smtClean="0"/>
              <a:t>Focus</a:t>
            </a:r>
          </a:p>
          <a:p>
            <a:pPr algn="ctr"/>
            <a:endParaRPr lang="en-US" sz="2400" b="1" dirty="0"/>
          </a:p>
          <a:p>
            <a:pPr algn="ctr"/>
            <a:r>
              <a:rPr lang="en-US" sz="2400" b="1" dirty="0"/>
              <a:t>Moving to a systemic focus informed by more policy relevant research </a:t>
            </a:r>
          </a:p>
        </p:txBody>
      </p:sp>
      <p:pic>
        <p:nvPicPr>
          <p:cNvPr id="6146" name="Picture 2" descr="C:\Documents and Settings\mcloughv\Local Settings\Temporary Internet Files\Content.IE5\BZUR8QGX\MC9003392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4912" y="2060848"/>
            <a:ext cx="1949088" cy="19490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916832"/>
            <a:ext cx="6822504" cy="4093428"/>
          </a:xfrm>
          <a:prstGeom prst="rect">
            <a:avLst/>
          </a:prstGeom>
        </p:spPr>
        <p:txBody>
          <a:bodyPr wrap="square">
            <a:spAutoFit/>
          </a:bodyPr>
          <a:lstStyle/>
          <a:p>
            <a:pPr marL="285750" lvl="0" indent="-285750">
              <a:buFont typeface="Arial" panose="020B0604020202020204" pitchFamily="34" charset="0"/>
              <a:buChar char="•"/>
            </a:pPr>
            <a:r>
              <a:rPr lang="en-US" sz="2000" dirty="0" smtClean="0"/>
              <a:t>International research on identifying individual risk factors typically fails to </a:t>
            </a:r>
            <a:r>
              <a:rPr lang="en-US" sz="2000" dirty="0" err="1" smtClean="0"/>
              <a:t>analyse</a:t>
            </a:r>
            <a:r>
              <a:rPr lang="en-US" sz="2000" dirty="0" smtClean="0"/>
              <a:t> the </a:t>
            </a:r>
            <a:r>
              <a:rPr lang="en-US" sz="2000" i="1" dirty="0" smtClean="0"/>
              <a:t>mediating variable of system supports</a:t>
            </a:r>
            <a:r>
              <a:rPr lang="en-US" sz="2000" dirty="0" smtClean="0"/>
              <a:t>, i.e., services to prevent ESL, state supports available for students in schools or community (cf. </a:t>
            </a:r>
            <a:r>
              <a:rPr lang="en-US" sz="2000" dirty="0" err="1" smtClean="0"/>
              <a:t>Cederberg</a:t>
            </a:r>
            <a:r>
              <a:rPr lang="en-US" sz="2000" dirty="0" smtClean="0"/>
              <a:t> &amp; </a:t>
            </a:r>
            <a:r>
              <a:rPr lang="en-US" sz="2000" dirty="0" err="1" smtClean="0"/>
              <a:t>Hartsmar</a:t>
            </a:r>
            <a:r>
              <a:rPr lang="en-US" sz="2000" dirty="0" smtClean="0"/>
              <a:t> (2013), Scandinavia: Those who were considering dropping out, but changed their mind, reported that they did so after advice from a teacher or a social worker)</a:t>
            </a:r>
            <a:endParaRPr lang="en-IE" sz="2000" dirty="0" smtClean="0"/>
          </a:p>
          <a:p>
            <a:pPr marL="285750" lvl="0" indent="-285750">
              <a:buFont typeface="Arial" panose="020B0604020202020204" pitchFamily="34" charset="0"/>
              <a:buChar char="•"/>
            </a:pPr>
            <a:r>
              <a:rPr lang="en-US" sz="2000" dirty="0" smtClean="0"/>
              <a:t>Risks observed for ESL are </a:t>
            </a:r>
            <a:r>
              <a:rPr lang="en-US" sz="2000" i="1" dirty="0" smtClean="0"/>
              <a:t>correlations</a:t>
            </a:r>
            <a:r>
              <a:rPr lang="en-US" sz="2000" dirty="0" smtClean="0"/>
              <a:t> not necessarily causal inferences</a:t>
            </a:r>
          </a:p>
          <a:p>
            <a:pPr marL="285750" lvl="0" indent="-285750">
              <a:buFont typeface="Arial" panose="020B0604020202020204" pitchFamily="34" charset="0"/>
              <a:buChar char="•"/>
            </a:pPr>
            <a:r>
              <a:rPr lang="en-US" sz="2000" dirty="0" smtClean="0"/>
              <a:t>A focus overwhelmingly on individual ESL risks is not solution focused, simply problem focused: a solution focused approach includes an awareness of risk factors but is not limited to simply stopping risks</a:t>
            </a:r>
            <a:endParaRPr lang="en-IE" sz="2000" dirty="0"/>
          </a:p>
        </p:txBody>
      </p:sp>
    </p:spTree>
    <p:extLst>
      <p:ext uri="{BB962C8B-B14F-4D97-AF65-F5344CB8AC3E}">
        <p14:creationId xmlns:p14="http://schemas.microsoft.com/office/powerpoint/2010/main" val="4149838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628800"/>
            <a:ext cx="8856984" cy="5016758"/>
          </a:xfrm>
          <a:prstGeom prst="rect">
            <a:avLst/>
          </a:prstGeom>
        </p:spPr>
        <p:txBody>
          <a:bodyPr wrap="square">
            <a:spAutoFit/>
          </a:bodyPr>
          <a:lstStyle/>
          <a:p>
            <a:pPr marL="285750" lvl="0" indent="-285750">
              <a:buFont typeface="Arial" panose="020B0604020202020204" pitchFamily="34" charset="0"/>
              <a:buChar char="•"/>
            </a:pPr>
            <a:r>
              <a:rPr lang="en-US" sz="2000" dirty="0" smtClean="0"/>
              <a:t>Risk </a:t>
            </a:r>
            <a:r>
              <a:rPr lang="en-US" sz="2000" dirty="0"/>
              <a:t>factors are </a:t>
            </a:r>
            <a:r>
              <a:rPr lang="en-US" sz="2000" dirty="0" err="1"/>
              <a:t>decontextualised</a:t>
            </a:r>
            <a:r>
              <a:rPr lang="en-US" sz="2000" dirty="0"/>
              <a:t> stories (see also Bruner 2002), they may lack transferability through problem of ecological validity (</a:t>
            </a:r>
            <a:r>
              <a:rPr lang="en-US" sz="2000" dirty="0" err="1"/>
              <a:t>Bronfenbrenner</a:t>
            </a:r>
            <a:r>
              <a:rPr lang="en-US" sz="2000" dirty="0"/>
              <a:t> 1979) to other cultures/contexts</a:t>
            </a:r>
            <a:endParaRPr lang="en-IE" sz="2000" dirty="0"/>
          </a:p>
          <a:p>
            <a:pPr marL="285750" lvl="0" indent="-285750">
              <a:buFont typeface="Arial" panose="020B0604020202020204" pitchFamily="34" charset="0"/>
              <a:buChar char="•"/>
            </a:pPr>
            <a:r>
              <a:rPr lang="en-US" sz="2000" dirty="0"/>
              <a:t>Need a focus on silent background enabling conditions for helping young people stay in school – not only individual protective factors but also system level protective factors, supportive </a:t>
            </a:r>
            <a:r>
              <a:rPr lang="en-US" sz="2000" dirty="0" smtClean="0"/>
              <a:t>systems</a:t>
            </a:r>
          </a:p>
          <a:p>
            <a:pPr marL="285750" lvl="0" indent="-285750">
              <a:buFont typeface="Arial" panose="020B0604020202020204" pitchFamily="34" charset="0"/>
              <a:buChar char="•"/>
            </a:pPr>
            <a:r>
              <a:rPr lang="en-US" sz="2000" dirty="0" smtClean="0"/>
              <a:t>Risk factors can lack policy relevance without a focus on how changeable they are and how they can be changed to protective factors at a system level</a:t>
            </a:r>
            <a:endParaRPr lang="en-IE" sz="2000" dirty="0" smtClean="0"/>
          </a:p>
          <a:p>
            <a:pPr marL="285750" lvl="0" indent="-285750">
              <a:buFont typeface="Arial" panose="020B0604020202020204" pitchFamily="34" charset="0"/>
              <a:buChar char="•"/>
            </a:pPr>
            <a:r>
              <a:rPr lang="en-US" sz="2000" dirty="0" smtClean="0"/>
              <a:t>Risk factors as static traits of those likely to leave school early ignores that trait based psychology is highly limited, that people’s motivations are dynamic and situational, and they live in dynamic developmental contexts</a:t>
            </a:r>
            <a:endParaRPr lang="en-IE" sz="2000" dirty="0" smtClean="0"/>
          </a:p>
          <a:p>
            <a:pPr marL="285750" lvl="0" indent="-285750">
              <a:buFont typeface="Arial" panose="020B0604020202020204" pitchFamily="34" charset="0"/>
              <a:buChar char="•"/>
            </a:pPr>
            <a:r>
              <a:rPr lang="en-US" sz="2000" dirty="0" smtClean="0"/>
              <a:t>Need to move from a models of good practice approach to extracting key structural and process features of such good practice models (</a:t>
            </a:r>
            <a:r>
              <a:rPr lang="en-US" sz="2000" dirty="0" err="1" smtClean="0"/>
              <a:t>Downes</a:t>
            </a:r>
            <a:r>
              <a:rPr lang="en-US" sz="2000" dirty="0" smtClean="0"/>
              <a:t> 2013b)– rather than simply attempting to transfer a whole model from one complex context to another</a:t>
            </a:r>
            <a:endParaRPr lang="en-IE" sz="2000" dirty="0" smtClean="0"/>
          </a:p>
          <a:p>
            <a:pPr marL="285750" lvl="0" indent="-285750">
              <a:buFont typeface="Arial" panose="020B0604020202020204" pitchFamily="34" charset="0"/>
              <a:buChar char="•"/>
            </a:pPr>
            <a:endParaRPr lang="en-IE" sz="2000" dirty="0"/>
          </a:p>
        </p:txBody>
      </p:sp>
    </p:spTree>
    <p:extLst>
      <p:ext uri="{BB962C8B-B14F-4D97-AF65-F5344CB8AC3E}">
        <p14:creationId xmlns:p14="http://schemas.microsoft.com/office/powerpoint/2010/main" val="3276443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04664"/>
            <a:ext cx="8784976" cy="4524315"/>
          </a:xfrm>
          <a:prstGeom prst="rect">
            <a:avLst/>
          </a:prstGeom>
        </p:spPr>
        <p:txBody>
          <a:bodyPr wrap="square">
            <a:spAutoFit/>
          </a:bodyPr>
          <a:lstStyle/>
          <a:p>
            <a:r>
              <a:rPr lang="en-IE" sz="2400" b="1" dirty="0"/>
              <a:t>Theoretical Framework for Understanding System Blockage</a:t>
            </a:r>
            <a:endParaRPr lang="en-IE" sz="2400" dirty="0"/>
          </a:p>
          <a:p>
            <a:pPr lvl="0"/>
            <a:endParaRPr lang="en-US" sz="2400" dirty="0" smtClean="0"/>
          </a:p>
          <a:p>
            <a:pPr lvl="0"/>
            <a:r>
              <a:rPr lang="en-US" sz="2400" dirty="0" err="1" smtClean="0"/>
              <a:t>Bronfenbrenner</a:t>
            </a:r>
            <a:r>
              <a:rPr lang="en-US" sz="2400" dirty="0" smtClean="0"/>
              <a:t> (1979) neglected system blockages, diametric splits and displacement (</a:t>
            </a:r>
            <a:r>
              <a:rPr lang="en-US" sz="2400" dirty="0" err="1" smtClean="0"/>
              <a:t>Downes</a:t>
            </a:r>
            <a:r>
              <a:rPr lang="en-US" sz="2400" dirty="0" smtClean="0"/>
              <a:t> 2013)</a:t>
            </a:r>
            <a:endParaRPr lang="en-IE" sz="2400" dirty="0" smtClean="0"/>
          </a:p>
          <a:p>
            <a:pPr lvl="0"/>
            <a:endParaRPr lang="en-US" sz="2400" dirty="0" smtClean="0"/>
          </a:p>
          <a:p>
            <a:pPr lvl="0"/>
            <a:r>
              <a:rPr lang="en-US" sz="2400" dirty="0" smtClean="0"/>
              <a:t>Foucault </a:t>
            </a:r>
            <a:r>
              <a:rPr lang="en-US" sz="2400" dirty="0"/>
              <a:t>(1972) described a fundamental ‘structure of exclusion’: A system blockage focus examines ways of overcoming system structures of exclusion, system level diametric splits in communication and structures (</a:t>
            </a:r>
            <a:r>
              <a:rPr lang="en-US" sz="2400" dirty="0" err="1"/>
              <a:t>Downes</a:t>
            </a:r>
            <a:r>
              <a:rPr lang="en-US" sz="2400" dirty="0"/>
              <a:t> 2012, 2013</a:t>
            </a:r>
            <a:r>
              <a:rPr lang="en-US" sz="2400" dirty="0" smtClean="0"/>
              <a:t>)</a:t>
            </a:r>
          </a:p>
          <a:p>
            <a:pPr lvl="0"/>
            <a:endParaRPr lang="en-US" sz="2400" dirty="0" smtClean="0"/>
          </a:p>
          <a:p>
            <a:pPr lvl="0"/>
            <a:endParaRPr lang="en-US" sz="2400" dirty="0" smtClean="0"/>
          </a:p>
          <a:p>
            <a:pPr lvl="0"/>
            <a:endParaRPr lang="en-IE" sz="2400" dirty="0"/>
          </a:p>
        </p:txBody>
      </p:sp>
      <p:sp>
        <p:nvSpPr>
          <p:cNvPr id="3" name="Rectangle 2"/>
          <p:cNvSpPr/>
          <p:nvPr/>
        </p:nvSpPr>
        <p:spPr>
          <a:xfrm>
            <a:off x="0" y="3789040"/>
            <a:ext cx="4716016" cy="1200329"/>
          </a:xfrm>
          <a:prstGeom prst="rect">
            <a:avLst/>
          </a:prstGeom>
        </p:spPr>
        <p:txBody>
          <a:bodyPr wrap="square">
            <a:spAutoFit/>
          </a:bodyPr>
          <a:lstStyle/>
          <a:p>
            <a:pPr marL="285750" lvl="0" indent="-285750"/>
            <a:r>
              <a:rPr lang="en-US" sz="2400" dirty="0" smtClean="0"/>
              <a:t>   Move to a focus on ‘resilience</a:t>
            </a:r>
          </a:p>
          <a:p>
            <a:pPr marL="285750" lvl="0" indent="-285750"/>
            <a:r>
              <a:rPr lang="en-US" sz="2400" dirty="0" smtClean="0"/>
              <a:t>   fostering systems’ to neutralize</a:t>
            </a:r>
          </a:p>
          <a:p>
            <a:pPr marL="285750" lvl="0" indent="-285750"/>
            <a:r>
              <a:rPr lang="en-US" sz="2400" dirty="0" smtClean="0"/>
              <a:t>   risk factors</a:t>
            </a:r>
            <a:endParaRPr lang="en-IE" sz="2400" dirty="0"/>
          </a:p>
        </p:txBody>
      </p:sp>
    </p:spTree>
    <p:extLst>
      <p:ext uri="{BB962C8B-B14F-4D97-AF65-F5344CB8AC3E}">
        <p14:creationId xmlns:p14="http://schemas.microsoft.com/office/powerpoint/2010/main" val="1696518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052736"/>
            <a:ext cx="8136904" cy="4524315"/>
          </a:xfrm>
          <a:prstGeom prst="rect">
            <a:avLst/>
          </a:prstGeom>
        </p:spPr>
        <p:txBody>
          <a:bodyPr wrap="square">
            <a:spAutoFit/>
          </a:bodyPr>
          <a:lstStyle/>
          <a:p>
            <a:pPr marL="285750" lvl="0" indent="-285750">
              <a:buFont typeface="Arial" panose="020B0604020202020204" pitchFamily="34" charset="0"/>
              <a:buChar char="•"/>
            </a:pPr>
            <a:r>
              <a:rPr lang="en-US" sz="2400" dirty="0" smtClean="0"/>
              <a:t>A. Beyond </a:t>
            </a:r>
            <a:r>
              <a:rPr lang="en-US" sz="2400" dirty="0"/>
              <a:t>‘ineffective policies’ (EUNEC 2013): Moving from an Individualistic to a System Blockage (</a:t>
            </a:r>
            <a:r>
              <a:rPr lang="en-US" sz="2400" dirty="0" err="1"/>
              <a:t>Downes</a:t>
            </a:r>
            <a:r>
              <a:rPr lang="en-US" sz="2400" dirty="0"/>
              <a:t> 2013) </a:t>
            </a:r>
            <a:r>
              <a:rPr lang="en-US" sz="2400" dirty="0" smtClean="0"/>
              <a:t>Focus</a:t>
            </a:r>
          </a:p>
          <a:p>
            <a:pPr marL="285750" lvl="0" indent="-285750">
              <a:buFont typeface="Arial" panose="020B0604020202020204" pitchFamily="34" charset="0"/>
              <a:buChar char="•"/>
            </a:pPr>
            <a:endParaRPr lang="en-IE" sz="2400" dirty="0"/>
          </a:p>
          <a:p>
            <a:pPr marL="285750" lvl="0" indent="-285750">
              <a:buFont typeface="Arial" panose="020B0604020202020204" pitchFamily="34" charset="0"/>
              <a:buChar char="•"/>
            </a:pPr>
            <a:r>
              <a:rPr lang="en-US" sz="2400" dirty="0" smtClean="0"/>
              <a:t>B. Beyond </a:t>
            </a:r>
            <a:r>
              <a:rPr lang="en-US" sz="2400" dirty="0"/>
              <a:t>the OECD’s 10 Steps to Equity in Education: The Neglected Shadow of Emotions for ESL Prevention - ‘It’s the heart stupid</a:t>
            </a:r>
            <a:r>
              <a:rPr lang="en-US" sz="2400" dirty="0" smtClean="0"/>
              <a:t>’</a:t>
            </a:r>
          </a:p>
          <a:p>
            <a:pPr marL="285750" lvl="0" indent="-285750">
              <a:buFont typeface="Arial" panose="020B0604020202020204" pitchFamily="34" charset="0"/>
              <a:buChar char="•"/>
            </a:pPr>
            <a:endParaRPr lang="en-IE" sz="2400" dirty="0"/>
          </a:p>
          <a:p>
            <a:pPr marL="285750" lvl="0" indent="-285750">
              <a:buFont typeface="Arial" panose="020B0604020202020204" pitchFamily="34" charset="0"/>
              <a:buChar char="•"/>
            </a:pPr>
            <a:r>
              <a:rPr lang="en-US" sz="2400" dirty="0" smtClean="0"/>
              <a:t>C. ‘Beyond </a:t>
            </a:r>
            <a:r>
              <a:rPr lang="en-US" sz="2400" dirty="0"/>
              <a:t>a patchwork’ (EUNEC 2013) approach of System Fragmentation in National Policies to ESL </a:t>
            </a:r>
            <a:endParaRPr lang="en-US" sz="2400" dirty="0" smtClean="0"/>
          </a:p>
          <a:p>
            <a:pPr marL="285750" lvl="0" indent="-285750">
              <a:buFont typeface="Arial" panose="020B0604020202020204" pitchFamily="34" charset="0"/>
              <a:buChar char="•"/>
            </a:pPr>
            <a:endParaRPr lang="en-IE" sz="2400" dirty="0"/>
          </a:p>
          <a:p>
            <a:pPr marL="285750" lvl="0" indent="-285750">
              <a:buFont typeface="Arial" panose="020B0604020202020204" pitchFamily="34" charset="0"/>
              <a:buChar char="•"/>
            </a:pPr>
            <a:r>
              <a:rPr lang="en-US" sz="2400" dirty="0" smtClean="0"/>
              <a:t>D. A </a:t>
            </a:r>
            <a:r>
              <a:rPr lang="en-US" sz="2400" dirty="0"/>
              <a:t>Strategic Systemic Approach to ESL Prevention – Structural Indicators</a:t>
            </a:r>
            <a:endParaRPr lang="en-IE" sz="2400" dirty="0"/>
          </a:p>
        </p:txBody>
      </p:sp>
    </p:spTree>
    <p:extLst>
      <p:ext uri="{BB962C8B-B14F-4D97-AF65-F5344CB8AC3E}">
        <p14:creationId xmlns:p14="http://schemas.microsoft.com/office/powerpoint/2010/main" val="3472183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636912"/>
            <a:ext cx="8496944" cy="4031873"/>
          </a:xfrm>
          <a:prstGeom prst="rect">
            <a:avLst/>
          </a:prstGeom>
        </p:spPr>
        <p:txBody>
          <a:bodyPr wrap="square">
            <a:spAutoFit/>
          </a:bodyPr>
          <a:lstStyle/>
          <a:p>
            <a:r>
              <a:rPr lang="en-IE" sz="2000" dirty="0"/>
              <a:t>Balkan Sunflowers NGO in </a:t>
            </a:r>
            <a:r>
              <a:rPr lang="en-IE" sz="2000" dirty="0" err="1"/>
              <a:t>Fushë</a:t>
            </a:r>
            <a:r>
              <a:rPr lang="en-IE" sz="2000" dirty="0"/>
              <a:t> </a:t>
            </a:r>
            <a:r>
              <a:rPr lang="en-IE" sz="2000" dirty="0" err="1"/>
              <a:t>Kosova</a:t>
            </a:r>
            <a:r>
              <a:rPr lang="en-IE" sz="2000" dirty="0"/>
              <a:t>, early school leaving rates over the two years of the Learning Centre operation decreased  dramatically, from 120 in 2007-2008 to 14 in 2009-2010. Primary school enrolment has more than tripled in </a:t>
            </a:r>
            <a:r>
              <a:rPr lang="en-IE" sz="2000" dirty="0" err="1"/>
              <a:t>Gracanica</a:t>
            </a:r>
            <a:r>
              <a:rPr lang="en-IE" sz="2000" dirty="0"/>
              <a:t> since the Centre’s opening in 2004 from 25 to 85 children. </a:t>
            </a:r>
            <a:endParaRPr lang="en-IE" sz="2000" dirty="0" smtClean="0"/>
          </a:p>
          <a:p>
            <a:endParaRPr lang="en-IE" sz="2000" dirty="0"/>
          </a:p>
          <a:p>
            <a:endParaRPr lang="en-IE" sz="2000" dirty="0" smtClean="0"/>
          </a:p>
          <a:p>
            <a:r>
              <a:rPr lang="en-IE" sz="2000" dirty="0"/>
              <a:t>According to figures from Balkan Sunflowers NGO in </a:t>
            </a:r>
            <a:r>
              <a:rPr lang="en-IE" sz="2000" dirty="0" err="1"/>
              <a:t>Fushë</a:t>
            </a:r>
            <a:r>
              <a:rPr lang="en-IE" sz="2000" dirty="0"/>
              <a:t> </a:t>
            </a:r>
            <a:r>
              <a:rPr lang="en-IE" sz="2000" dirty="0" err="1"/>
              <a:t>Kosova</a:t>
            </a:r>
            <a:r>
              <a:rPr lang="en-IE" sz="2000" dirty="0"/>
              <a:t>, early </a:t>
            </a:r>
          </a:p>
          <a:p>
            <a:r>
              <a:rPr lang="en-IE" sz="2000" dirty="0"/>
              <a:t>school leaving rates over the two years of the Learning Centre operation decreased  dramatically, from 120 in 2007-2008 to 14 in 2009-2010. Primary school enrolment has more than tripled in </a:t>
            </a:r>
            <a:r>
              <a:rPr lang="en-IE" sz="2000" dirty="0" err="1"/>
              <a:t>Gracanica</a:t>
            </a:r>
            <a:r>
              <a:rPr lang="en-IE" sz="2000" dirty="0"/>
              <a:t> since the Centre’s opening in 2004 from 25 to 85 children. </a:t>
            </a:r>
          </a:p>
          <a:p>
            <a:endParaRPr lang="en-IE" dirty="0"/>
          </a:p>
          <a:p>
            <a:endParaRPr lang="en-IE" dirty="0"/>
          </a:p>
        </p:txBody>
      </p:sp>
      <p:sp>
        <p:nvSpPr>
          <p:cNvPr id="6" name="Rectangle 5"/>
          <p:cNvSpPr/>
          <p:nvPr/>
        </p:nvSpPr>
        <p:spPr>
          <a:xfrm>
            <a:off x="1475656" y="692696"/>
            <a:ext cx="5382344" cy="1938992"/>
          </a:xfrm>
          <a:prstGeom prst="rect">
            <a:avLst/>
          </a:prstGeom>
        </p:spPr>
        <p:txBody>
          <a:bodyPr wrap="square">
            <a:spAutoFit/>
          </a:bodyPr>
          <a:lstStyle/>
          <a:p>
            <a:pPr algn="ctr"/>
            <a:r>
              <a:rPr lang="en-US" sz="2400" b="1" dirty="0" smtClean="0"/>
              <a:t>A3. Overcoming System Blockages: Beyond Intergenerational Splits in Policy to </a:t>
            </a:r>
            <a:r>
              <a:rPr lang="en-US" sz="2400" b="1" dirty="0" err="1" smtClean="0"/>
              <a:t>Lifewide</a:t>
            </a:r>
            <a:r>
              <a:rPr lang="en-US" sz="2400" b="1" dirty="0" smtClean="0"/>
              <a:t> Community Lifelong </a:t>
            </a:r>
            <a:r>
              <a:rPr lang="en-US" sz="2400" b="1" dirty="0" err="1" smtClean="0"/>
              <a:t>Centres</a:t>
            </a:r>
            <a:r>
              <a:rPr lang="en-US" sz="2400" b="1" dirty="0" smtClean="0"/>
              <a:t> to Engage Ethnic Minorities such as Roma</a:t>
            </a:r>
            <a:endParaRPr lang="en-IE" sz="2400" b="1" dirty="0"/>
          </a:p>
        </p:txBody>
      </p:sp>
    </p:spTree>
    <p:extLst>
      <p:ext uri="{BB962C8B-B14F-4D97-AF65-F5344CB8AC3E}">
        <p14:creationId xmlns:p14="http://schemas.microsoft.com/office/powerpoint/2010/main" val="9297789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628800"/>
            <a:ext cx="8640960" cy="1938992"/>
          </a:xfrm>
          <a:prstGeom prst="rect">
            <a:avLst/>
          </a:prstGeom>
        </p:spPr>
        <p:txBody>
          <a:bodyPr wrap="square">
            <a:spAutoFit/>
          </a:bodyPr>
          <a:lstStyle/>
          <a:p>
            <a:endParaRPr lang="en-IE" sz="2000" dirty="0"/>
          </a:p>
          <a:p>
            <a:r>
              <a:rPr lang="en-IE" sz="2000" dirty="0" smtClean="0"/>
              <a:t>None </a:t>
            </a:r>
            <a:r>
              <a:rPr lang="en-IE" sz="2000" dirty="0"/>
              <a:t>of the children attending </a:t>
            </a:r>
            <a:r>
              <a:rPr lang="en-IE" sz="2000" dirty="0" err="1"/>
              <a:t>Gracanica</a:t>
            </a:r>
            <a:r>
              <a:rPr lang="en-IE" sz="2000" dirty="0"/>
              <a:t> Learning Centre dropped out of primary school </a:t>
            </a:r>
            <a:r>
              <a:rPr lang="en-IE" sz="2000" dirty="0" smtClean="0"/>
              <a:t>in </a:t>
            </a:r>
            <a:r>
              <a:rPr lang="en-IE" sz="2000" dirty="0"/>
              <a:t>2010, while only one child in </a:t>
            </a:r>
            <a:r>
              <a:rPr lang="en-IE" sz="2000" dirty="0" err="1"/>
              <a:t>Plemetina</a:t>
            </a:r>
            <a:r>
              <a:rPr lang="en-IE" sz="2000" dirty="0"/>
              <a:t> dropped out of school that year. 75% </a:t>
            </a:r>
            <a:r>
              <a:rPr lang="en-IE" sz="2000" dirty="0" smtClean="0"/>
              <a:t>of </a:t>
            </a:r>
            <a:r>
              <a:rPr lang="en-IE" sz="2000" dirty="0"/>
              <a:t>all registered Roma children in </a:t>
            </a:r>
            <a:r>
              <a:rPr lang="en-IE" sz="2000" dirty="0" err="1"/>
              <a:t>Plemetina</a:t>
            </a:r>
            <a:r>
              <a:rPr lang="en-IE" sz="2000" dirty="0"/>
              <a:t> attend the Learning Centre, while girls’ </a:t>
            </a:r>
            <a:r>
              <a:rPr lang="en-IE" sz="2000" dirty="0" smtClean="0"/>
              <a:t>school </a:t>
            </a:r>
            <a:r>
              <a:rPr lang="en-IE" sz="2000" dirty="0"/>
              <a:t>attendance has increased and there are currently 58 girls in primary school </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 b="38916"/>
          <a:stretch/>
        </p:blipFill>
        <p:spPr>
          <a:xfrm>
            <a:off x="1526380" y="548680"/>
            <a:ext cx="5715000" cy="1152000"/>
          </a:xfrm>
          <a:prstGeom prst="rect">
            <a:avLst/>
          </a:prstGeom>
        </p:spPr>
      </p:pic>
      <p:sp>
        <p:nvSpPr>
          <p:cNvPr id="4" name="Rectangle 3"/>
          <p:cNvSpPr/>
          <p:nvPr/>
        </p:nvSpPr>
        <p:spPr>
          <a:xfrm>
            <a:off x="395536" y="3717032"/>
            <a:ext cx="6462464" cy="1477328"/>
          </a:xfrm>
          <a:prstGeom prst="rect">
            <a:avLst/>
          </a:prstGeom>
        </p:spPr>
        <p:txBody>
          <a:bodyPr wrap="square">
            <a:spAutoFit/>
          </a:bodyPr>
          <a:lstStyle/>
          <a:p>
            <a:pPr marL="285750" lvl="0" indent="-285750" algn="ctr">
              <a:buFont typeface="Arial" panose="020B0604020202020204" pitchFamily="34" charset="0"/>
              <a:buChar char="•"/>
            </a:pPr>
            <a:r>
              <a:rPr lang="en-US" b="1" dirty="0" smtClean="0"/>
              <a:t>Local community lifelong learning centre</a:t>
            </a:r>
          </a:p>
          <a:p>
            <a:pPr marL="285750" lvl="0" indent="-285750" algn="ctr">
              <a:buFont typeface="Arial" panose="020B0604020202020204" pitchFamily="34" charset="0"/>
              <a:buChar char="•"/>
            </a:pPr>
            <a:endParaRPr lang="en-IE" b="1" dirty="0" smtClean="0"/>
          </a:p>
          <a:p>
            <a:pPr marL="285750" lvl="0" indent="-285750" algn="ctr">
              <a:buFont typeface="Arial" panose="020B0604020202020204" pitchFamily="34" charset="0"/>
              <a:buChar char="•"/>
            </a:pPr>
            <a:r>
              <a:rPr lang="en-US" b="1" dirty="0" smtClean="0"/>
              <a:t>Life-wide</a:t>
            </a:r>
          </a:p>
          <a:p>
            <a:pPr marL="285750" lvl="0" indent="-285750" algn="ctr">
              <a:buFont typeface="Arial" panose="020B0604020202020204" pitchFamily="34" charset="0"/>
              <a:buChar char="•"/>
            </a:pPr>
            <a:endParaRPr lang="en-IE" b="1" dirty="0" smtClean="0"/>
          </a:p>
          <a:p>
            <a:pPr marL="285750" lvl="0" indent="-285750" algn="ctr">
              <a:buFont typeface="Arial" panose="020B0604020202020204" pitchFamily="34" charset="0"/>
              <a:buChar char="•"/>
            </a:pPr>
            <a:r>
              <a:rPr lang="en-US" b="1" dirty="0" smtClean="0"/>
              <a:t>School as site of community education</a:t>
            </a:r>
            <a:endParaRPr lang="en-IE" b="1" dirty="0"/>
          </a:p>
        </p:txBody>
      </p:sp>
    </p:spTree>
    <p:extLst>
      <p:ext uri="{BB962C8B-B14F-4D97-AF65-F5344CB8AC3E}">
        <p14:creationId xmlns:p14="http://schemas.microsoft.com/office/powerpoint/2010/main" val="689158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068960"/>
            <a:ext cx="7128792" cy="3170099"/>
          </a:xfrm>
          <a:prstGeom prst="rect">
            <a:avLst/>
          </a:prstGeom>
        </p:spPr>
        <p:txBody>
          <a:bodyPr wrap="square">
            <a:spAutoFit/>
          </a:bodyPr>
          <a:lstStyle/>
          <a:p>
            <a:pPr marL="285750" indent="-285750">
              <a:buFont typeface="Arial" charset="0"/>
              <a:buChar char="•"/>
            </a:pPr>
            <a:r>
              <a:rPr lang="en-IE" sz="2000" dirty="0" smtClean="0"/>
              <a:t>Gap </a:t>
            </a:r>
            <a:r>
              <a:rPr lang="en-IE" sz="2000" dirty="0"/>
              <a:t>in EU Commission and </a:t>
            </a:r>
            <a:r>
              <a:rPr lang="en-IE" sz="2000" dirty="0" smtClean="0"/>
              <a:t>Council </a:t>
            </a:r>
            <a:r>
              <a:rPr lang="en-IE" sz="2000" dirty="0"/>
              <a:t>ESL (2011) </a:t>
            </a:r>
            <a:r>
              <a:rPr lang="en-IE" sz="2000" dirty="0" smtClean="0"/>
              <a:t>documents</a:t>
            </a:r>
          </a:p>
          <a:p>
            <a:pPr marL="285750" indent="-285750">
              <a:buFont typeface="Arial" charset="0"/>
              <a:buChar char="•"/>
            </a:pPr>
            <a:endParaRPr lang="en-IE" sz="2000" dirty="0"/>
          </a:p>
          <a:p>
            <a:r>
              <a:rPr lang="en-IE" sz="2000" dirty="0"/>
              <a:t>*In Iceland, </a:t>
            </a:r>
            <a:r>
              <a:rPr lang="en-IE" sz="2000" dirty="0" err="1"/>
              <a:t>Brigisdottir</a:t>
            </a:r>
            <a:r>
              <a:rPr lang="en-IE" sz="2000" dirty="0"/>
              <a:t> (2013) highlights a process of communication with those dropping out from school, whereby the students are interviewed individually by an education Ministry official to find out why they are leaving school early. </a:t>
            </a:r>
            <a:endParaRPr lang="en-IE" sz="2000" dirty="0" smtClean="0"/>
          </a:p>
          <a:p>
            <a:endParaRPr lang="en-IE" sz="2000" dirty="0"/>
          </a:p>
          <a:p>
            <a:r>
              <a:rPr lang="en-IE" sz="2000" dirty="0"/>
              <a:t>*Yet this dialogue with students arguably comes too late in the process and needs systematic expression at a range of earlier stages as part of a Europe-wide prevention focus (</a:t>
            </a:r>
            <a:r>
              <a:rPr lang="en-IE" sz="2000" dirty="0" err="1"/>
              <a:t>Downes</a:t>
            </a:r>
            <a:r>
              <a:rPr lang="en-IE" sz="2000" dirty="0"/>
              <a:t> 2013)</a:t>
            </a:r>
          </a:p>
        </p:txBody>
      </p:sp>
      <p:sp>
        <p:nvSpPr>
          <p:cNvPr id="3" name="Rectangle 2"/>
          <p:cNvSpPr/>
          <p:nvPr/>
        </p:nvSpPr>
        <p:spPr>
          <a:xfrm>
            <a:off x="1115616" y="1052736"/>
            <a:ext cx="5742384" cy="1569660"/>
          </a:xfrm>
          <a:prstGeom prst="rect">
            <a:avLst/>
          </a:prstGeom>
        </p:spPr>
        <p:txBody>
          <a:bodyPr wrap="square">
            <a:spAutoFit/>
          </a:bodyPr>
          <a:lstStyle/>
          <a:p>
            <a:pPr algn="ctr"/>
            <a:r>
              <a:rPr lang="en-IE" sz="2400" b="1" dirty="0" smtClean="0"/>
              <a:t>A4. Overcoming System Blockages in Communication: Student Voices to be Systematically Consulted in Policy and Practice across EU</a:t>
            </a:r>
          </a:p>
        </p:txBody>
      </p:sp>
    </p:spTree>
    <p:extLst>
      <p:ext uri="{BB962C8B-B14F-4D97-AF65-F5344CB8AC3E}">
        <p14:creationId xmlns:p14="http://schemas.microsoft.com/office/powerpoint/2010/main" val="2796420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484784"/>
            <a:ext cx="7056784" cy="3693319"/>
          </a:xfrm>
          <a:prstGeom prst="rect">
            <a:avLst/>
          </a:prstGeom>
        </p:spPr>
        <p:txBody>
          <a:bodyPr wrap="square">
            <a:spAutoFit/>
          </a:bodyPr>
          <a:lstStyle/>
          <a:p>
            <a:pPr lvl="0"/>
            <a:r>
              <a:rPr lang="en-IE" dirty="0"/>
              <a:t>Not enough qualitative research on experience of the education system (Cohen 2006). </a:t>
            </a:r>
            <a:endParaRPr lang="en-IE" dirty="0" smtClean="0"/>
          </a:p>
          <a:p>
            <a:pPr lvl="0"/>
            <a:endParaRPr lang="en-IE" dirty="0"/>
          </a:p>
          <a:p>
            <a:r>
              <a:rPr lang="en-IE" sz="2000" dirty="0"/>
              <a:t>Article 12 (1)</a:t>
            </a:r>
            <a:r>
              <a:rPr lang="en-IE" sz="2000" b="1" dirty="0"/>
              <a:t> </a:t>
            </a:r>
            <a:r>
              <a:rPr lang="en-IE" sz="2000" dirty="0"/>
              <a:t>of the UN Convention on the Rights of the Child which declares:</a:t>
            </a:r>
            <a:r>
              <a:rPr lang="en-IE" sz="2000" b="1" dirty="0"/>
              <a:t> </a:t>
            </a:r>
            <a:r>
              <a:rPr lang="en-IE" sz="2000" dirty="0"/>
              <a:t>‘States Parties shall assure to the child who is capable of forming his or her own views the right to express those views freely in all matters affecting the child, the views of the child being given due weight in accordance with the age and maturity of the child’</a:t>
            </a:r>
          </a:p>
          <a:p>
            <a:r>
              <a:rPr lang="en-IE" sz="2000" dirty="0"/>
              <a:t> </a:t>
            </a:r>
          </a:p>
          <a:p>
            <a:r>
              <a:rPr lang="en-IE" sz="2000" dirty="0"/>
              <a:t>*Children’s voices largely absent from US research as they have not ratified the UN Convention on the Rights of the Child</a:t>
            </a:r>
          </a:p>
        </p:txBody>
      </p:sp>
      <p:pic>
        <p:nvPicPr>
          <p:cNvPr id="3" name="Picture 3" descr="C:\Documents and Settings\mcloughv\Local Settings\Temporary Internet Files\Content.IE5\0HNJDIPT\MC90038407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3081" y="3501008"/>
            <a:ext cx="2180919" cy="2812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949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7416824" cy="1938992"/>
          </a:xfrm>
          <a:prstGeom prst="rect">
            <a:avLst/>
          </a:prstGeom>
        </p:spPr>
        <p:txBody>
          <a:bodyPr wrap="square">
            <a:spAutoFit/>
          </a:bodyPr>
          <a:lstStyle/>
          <a:p>
            <a:pPr algn="ctr"/>
            <a:r>
              <a:rPr lang="en-US" sz="2400" b="1" dirty="0"/>
              <a:t>B1.   A mental health/emotional support and early intervention focus for national ESL strategies – depression, trauma, bullying, school climate, family support outreach, substance abuse prevention, fear of failure/success</a:t>
            </a:r>
            <a:endParaRPr lang="en-IE" sz="2400" b="1" dirty="0"/>
          </a:p>
        </p:txBody>
      </p:sp>
      <p:sp>
        <p:nvSpPr>
          <p:cNvPr id="3" name="Rectangle 2"/>
          <p:cNvSpPr/>
          <p:nvPr/>
        </p:nvSpPr>
        <p:spPr>
          <a:xfrm>
            <a:off x="827584" y="2492896"/>
            <a:ext cx="6030416" cy="4093428"/>
          </a:xfrm>
          <a:prstGeom prst="rect">
            <a:avLst/>
          </a:prstGeom>
        </p:spPr>
        <p:txBody>
          <a:bodyPr wrap="square">
            <a:spAutoFit/>
          </a:bodyPr>
          <a:lstStyle/>
          <a:p>
            <a:r>
              <a:rPr lang="en-IE" sz="2000" b="1" dirty="0" smtClean="0"/>
              <a:t>Poverty impacts on mental health, mental health impacts on early school leaving</a:t>
            </a:r>
            <a:endParaRPr lang="en-IE" sz="2000" dirty="0" smtClean="0"/>
          </a:p>
          <a:p>
            <a:endParaRPr lang="en-US" sz="2000" dirty="0" smtClean="0"/>
          </a:p>
          <a:p>
            <a:r>
              <a:rPr lang="en-US" sz="2000" dirty="0" smtClean="0"/>
              <a:t>- Mental health issues, including depression, anxiety, disruptive </a:t>
            </a:r>
            <a:r>
              <a:rPr lang="en-US" sz="2000" dirty="0" err="1" smtClean="0"/>
              <a:t>behaviour</a:t>
            </a:r>
            <a:r>
              <a:rPr lang="en-US" sz="2000" dirty="0" smtClean="0"/>
              <a:t> disorders, eating disorders, or post-traumatic stress  disorder, can negatively impact on a child’s school success, as  well as general well-being (Kessler 2009; World Health  Organization 2003) </a:t>
            </a:r>
            <a:endParaRPr lang="en-IE" sz="2000" dirty="0" smtClean="0"/>
          </a:p>
          <a:p>
            <a:r>
              <a:rPr lang="en-US" sz="2000" dirty="0" smtClean="0"/>
              <a:t>  </a:t>
            </a:r>
            <a:endParaRPr lang="en-IE" sz="2000" dirty="0" smtClean="0"/>
          </a:p>
          <a:p>
            <a:r>
              <a:rPr lang="en-US" sz="2000" dirty="0" smtClean="0"/>
              <a:t>- Children living in low-income families are especially vulnerable to mental health difficulties (Annie E. Casey Foundation 2009; US Department of Health and Human Services 2001). </a:t>
            </a:r>
            <a:endParaRPr lang="en-IE" sz="2000" dirty="0"/>
          </a:p>
        </p:txBody>
      </p:sp>
    </p:spTree>
    <p:extLst>
      <p:ext uri="{BB962C8B-B14F-4D97-AF65-F5344CB8AC3E}">
        <p14:creationId xmlns:p14="http://schemas.microsoft.com/office/powerpoint/2010/main" val="8592001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720840"/>
            <a:ext cx="8568952" cy="4154984"/>
          </a:xfrm>
          <a:prstGeom prst="rect">
            <a:avLst/>
          </a:prstGeom>
        </p:spPr>
        <p:txBody>
          <a:bodyPr wrap="square">
            <a:spAutoFit/>
          </a:bodyPr>
          <a:lstStyle/>
          <a:p>
            <a:endParaRPr lang="en-IE" sz="2400" dirty="0" smtClean="0"/>
          </a:p>
          <a:p>
            <a:endParaRPr lang="en-IE" sz="2400" dirty="0" smtClean="0"/>
          </a:p>
          <a:p>
            <a:endParaRPr lang="en-IE" sz="2400" dirty="0" smtClean="0"/>
          </a:p>
          <a:p>
            <a:r>
              <a:rPr lang="en-IE" sz="2400" dirty="0" err="1" smtClean="0"/>
              <a:t>Quiroga</a:t>
            </a:r>
            <a:r>
              <a:rPr lang="en-IE" sz="2400" dirty="0" smtClean="0"/>
              <a:t>  </a:t>
            </a:r>
            <a:r>
              <a:rPr lang="en-IE" sz="2400" dirty="0"/>
              <a:t>et al</a:t>
            </a:r>
            <a:r>
              <a:rPr lang="en-IE" sz="2400" dirty="0" smtClean="0"/>
              <a:t>. </a:t>
            </a:r>
            <a:r>
              <a:rPr lang="en-IE" sz="2400" dirty="0"/>
              <a:t>(2013) </a:t>
            </a:r>
            <a:r>
              <a:rPr lang="en-IE" sz="2400" dirty="0" smtClean="0"/>
              <a:t>based </a:t>
            </a:r>
            <a:r>
              <a:rPr lang="en-IE" sz="2400" dirty="0"/>
              <a:t>on a high-risk longitudinal sample (2000</a:t>
            </a:r>
            <a:r>
              <a:rPr lang="en-IE" sz="2400" dirty="0" smtClean="0"/>
              <a:t>– 2006</a:t>
            </a:r>
            <a:r>
              <a:rPr lang="en-IE" sz="2400" dirty="0"/>
              <a:t>) of French-speaking adolescents living in Montreal </a:t>
            </a:r>
          </a:p>
          <a:p>
            <a:pPr marL="285750" indent="-285750">
              <a:buFont typeface="Arial" charset="0"/>
              <a:buChar char="•"/>
            </a:pPr>
            <a:r>
              <a:rPr lang="en-IE" sz="2400" dirty="0" smtClean="0"/>
              <a:t>recruited </a:t>
            </a:r>
            <a:r>
              <a:rPr lang="en-IE" sz="2400" dirty="0"/>
              <a:t>from two suburban secondary </a:t>
            </a:r>
            <a:r>
              <a:rPr lang="en-IE" sz="2400" dirty="0" smtClean="0"/>
              <a:t>schools ranked </a:t>
            </a:r>
            <a:r>
              <a:rPr lang="en-IE" sz="2400" dirty="0"/>
              <a:t>by the Ministry of Education of Quebec (MEQ) in the </a:t>
            </a:r>
            <a:r>
              <a:rPr lang="en-IE" sz="2400" dirty="0" smtClean="0"/>
              <a:t>three lowest </a:t>
            </a:r>
            <a:r>
              <a:rPr lang="en-IE" sz="2400" dirty="0" err="1"/>
              <a:t>deciles</a:t>
            </a:r>
            <a:r>
              <a:rPr lang="en-IE" sz="2400" dirty="0"/>
              <a:t> of socioeconomic status (SES) according to </a:t>
            </a:r>
            <a:r>
              <a:rPr lang="en-IE" sz="2400" dirty="0" smtClean="0"/>
              <a:t>mother’s education </a:t>
            </a:r>
            <a:r>
              <a:rPr lang="en-IE" sz="2400" dirty="0"/>
              <a:t>and parental employment</a:t>
            </a:r>
            <a:r>
              <a:rPr lang="en-IE" sz="2400" dirty="0" smtClean="0"/>
              <a:t>.</a:t>
            </a:r>
          </a:p>
          <a:p>
            <a:endParaRPr lang="en-IE" sz="2400" dirty="0"/>
          </a:p>
          <a:p>
            <a:r>
              <a:rPr lang="en-IE" sz="2400" dirty="0"/>
              <a:t>* 493 participants (228 girls and 265 boys).</a:t>
            </a:r>
          </a:p>
        </p:txBody>
      </p:sp>
      <p:sp>
        <p:nvSpPr>
          <p:cNvPr id="3" name="Rectangle 2"/>
          <p:cNvSpPr/>
          <p:nvPr/>
        </p:nvSpPr>
        <p:spPr>
          <a:xfrm>
            <a:off x="323528" y="1124744"/>
            <a:ext cx="6534472" cy="1631216"/>
          </a:xfrm>
          <a:prstGeom prst="rect">
            <a:avLst/>
          </a:prstGeom>
        </p:spPr>
        <p:txBody>
          <a:bodyPr wrap="square">
            <a:spAutoFit/>
          </a:bodyPr>
          <a:lstStyle/>
          <a:p>
            <a:r>
              <a:rPr lang="en-IE" sz="2000" dirty="0" smtClean="0"/>
              <a:t>Early interventions that aim at enhancing student mental health and sense of mastery could be instrumental in preventing premature school exit, as they are likely to increase academic engagement (Appleton, Christenson, Kim, &amp; </a:t>
            </a:r>
            <a:r>
              <a:rPr lang="en-IE" sz="2000" dirty="0" err="1" smtClean="0"/>
              <a:t>Reschly</a:t>
            </a:r>
            <a:r>
              <a:rPr lang="en-IE" sz="2000" dirty="0" smtClean="0"/>
              <a:t>, 2006; Christenson &amp; </a:t>
            </a:r>
            <a:r>
              <a:rPr lang="en-IE" sz="2000" dirty="0" err="1" smtClean="0"/>
              <a:t>Thurlow</a:t>
            </a:r>
            <a:r>
              <a:rPr lang="en-IE" sz="2000" dirty="0" smtClean="0"/>
              <a:t>, 2004).</a:t>
            </a:r>
            <a:endParaRPr lang="en-IE" sz="2000" dirty="0"/>
          </a:p>
        </p:txBody>
      </p:sp>
    </p:spTree>
    <p:extLst>
      <p:ext uri="{BB962C8B-B14F-4D97-AF65-F5344CB8AC3E}">
        <p14:creationId xmlns:p14="http://schemas.microsoft.com/office/powerpoint/2010/main" val="10222667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5846"/>
            <a:ext cx="8784976" cy="4093428"/>
          </a:xfrm>
          <a:prstGeom prst="rect">
            <a:avLst/>
          </a:prstGeom>
        </p:spPr>
        <p:txBody>
          <a:bodyPr wrap="square">
            <a:spAutoFit/>
          </a:bodyPr>
          <a:lstStyle/>
          <a:p>
            <a:r>
              <a:rPr lang="en-IE" sz="2000" dirty="0" err="1" smtClean="0"/>
              <a:t>Quiroga</a:t>
            </a:r>
            <a:r>
              <a:rPr lang="en-IE" sz="2000" dirty="0" smtClean="0"/>
              <a:t>  et al. (2013) Results </a:t>
            </a:r>
            <a:r>
              <a:rPr lang="en-IE" sz="2000" dirty="0"/>
              <a:t>show that depression scores </a:t>
            </a:r>
            <a:r>
              <a:rPr lang="en-IE" sz="2000" dirty="0" smtClean="0"/>
              <a:t>were negatively </a:t>
            </a:r>
            <a:r>
              <a:rPr lang="en-IE" sz="2000" dirty="0"/>
              <a:t>correlated with self-perceived academic </a:t>
            </a:r>
            <a:r>
              <a:rPr lang="en-IE" sz="2000" dirty="0" smtClean="0"/>
              <a:t>competence but </a:t>
            </a:r>
            <a:r>
              <a:rPr lang="en-IE" sz="2000" dirty="0"/>
              <a:t>not with self-reported academic </a:t>
            </a:r>
            <a:r>
              <a:rPr lang="en-IE" sz="2000" dirty="0" smtClean="0"/>
              <a:t>achievement – </a:t>
            </a:r>
          </a:p>
          <a:p>
            <a:endParaRPr lang="en-IE" sz="2000" dirty="0" smtClean="0"/>
          </a:p>
          <a:p>
            <a:r>
              <a:rPr lang="en-IE" sz="2000" dirty="0" smtClean="0"/>
              <a:t>*depression </a:t>
            </a:r>
            <a:r>
              <a:rPr lang="en-IE" sz="2000" dirty="0"/>
              <a:t>symptoms at the beginning of </a:t>
            </a:r>
            <a:r>
              <a:rPr lang="en-IE" sz="2000" dirty="0" smtClean="0"/>
              <a:t>secondary school </a:t>
            </a:r>
            <a:r>
              <a:rPr lang="en-IE" sz="2000" dirty="0"/>
              <a:t>are related to higher dropout mainly by being </a:t>
            </a:r>
            <a:r>
              <a:rPr lang="en-IE" sz="2000" dirty="0" smtClean="0"/>
              <a:t>associated with </a:t>
            </a:r>
            <a:r>
              <a:rPr lang="en-IE" sz="2000" dirty="0"/>
              <a:t>pessimistic views about the likelihood to reach desired </a:t>
            </a:r>
            <a:r>
              <a:rPr lang="en-IE" sz="2000" dirty="0" smtClean="0"/>
              <a:t>school outcomes</a:t>
            </a:r>
            <a:r>
              <a:rPr lang="en-IE" sz="2000" dirty="0"/>
              <a:t>; student negative self-beliefs are in turn related to </a:t>
            </a:r>
            <a:r>
              <a:rPr lang="en-IE" sz="2000" dirty="0" smtClean="0"/>
              <a:t>lower self-reported </a:t>
            </a:r>
            <a:r>
              <a:rPr lang="en-IE" sz="2000" dirty="0"/>
              <a:t>academic performance and predict a higher risk </a:t>
            </a:r>
            <a:r>
              <a:rPr lang="en-IE" sz="2000" dirty="0" smtClean="0"/>
              <a:t>of dropping </a:t>
            </a:r>
            <a:r>
              <a:rPr lang="en-IE" sz="2000" dirty="0"/>
              <a:t>out. </a:t>
            </a:r>
            <a:r>
              <a:rPr lang="en-IE" sz="2000" dirty="0" smtClean="0"/>
              <a:t>These findings emphasize that the connection between early depression and leaving school without qualifications is mostly indirect, as it is accounted for by achievement-related self-perceptions.</a:t>
            </a:r>
          </a:p>
          <a:p>
            <a:endParaRPr lang="en-IE" sz="2000" dirty="0" smtClean="0"/>
          </a:p>
          <a:p>
            <a:endParaRPr lang="en-IE" sz="2000" dirty="0"/>
          </a:p>
        </p:txBody>
      </p:sp>
      <p:pic>
        <p:nvPicPr>
          <p:cNvPr id="8194" name="Picture 2" descr="C:\Documents and Settings\mcloughv\Local Settings\Temporary Internet Files\Content.IE5\IDO6RQOR\MP90040156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3501008"/>
            <a:ext cx="2081784" cy="31211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9512" y="3861048"/>
            <a:ext cx="6462464" cy="1569660"/>
          </a:xfrm>
          <a:prstGeom prst="rect">
            <a:avLst/>
          </a:prstGeom>
        </p:spPr>
        <p:txBody>
          <a:bodyPr wrap="square">
            <a:spAutoFit/>
          </a:bodyPr>
          <a:lstStyle/>
          <a:p>
            <a:r>
              <a:rPr lang="en-IE" sz="2400" dirty="0" err="1" smtClean="0"/>
              <a:t>Quiroga</a:t>
            </a:r>
            <a:r>
              <a:rPr lang="en-IE" sz="2400" dirty="0" smtClean="0"/>
              <a:t>  et al. (2013) “interventions that target student mental health and negative self-perceptions are likely to improve dropout prevention”.</a:t>
            </a:r>
            <a:endParaRPr lang="en-IE" sz="2400" dirty="0"/>
          </a:p>
        </p:txBody>
      </p:sp>
    </p:spTree>
    <p:extLst>
      <p:ext uri="{BB962C8B-B14F-4D97-AF65-F5344CB8AC3E}">
        <p14:creationId xmlns:p14="http://schemas.microsoft.com/office/powerpoint/2010/main" val="13856485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76672"/>
            <a:ext cx="6984776" cy="5632311"/>
          </a:xfrm>
          <a:prstGeom prst="rect">
            <a:avLst/>
          </a:prstGeom>
        </p:spPr>
        <p:txBody>
          <a:bodyPr wrap="square">
            <a:spAutoFit/>
          </a:bodyPr>
          <a:lstStyle/>
          <a:p>
            <a:r>
              <a:rPr lang="en-IE" sz="2400" b="1" dirty="0"/>
              <a:t>Even apart from poverty related depression, emotional distress contributes to early school leaving:</a:t>
            </a:r>
            <a:endParaRPr lang="en-IE" sz="2400" dirty="0"/>
          </a:p>
          <a:p>
            <a:r>
              <a:rPr lang="en-IE" sz="2400" dirty="0"/>
              <a:t> </a:t>
            </a:r>
          </a:p>
          <a:p>
            <a:r>
              <a:rPr lang="en-IE" sz="2400" dirty="0"/>
              <a:t>A troubling number of adolescents showing serious emotional distress and depression symptoms are at risk for school failure and dropout (</a:t>
            </a:r>
            <a:r>
              <a:rPr lang="en-IE" sz="2400" dirty="0" err="1"/>
              <a:t>Quiroga</a:t>
            </a:r>
            <a:r>
              <a:rPr lang="en-IE" sz="2400" dirty="0"/>
              <a:t>, </a:t>
            </a:r>
            <a:r>
              <a:rPr lang="en-IE" sz="2400" dirty="0" err="1"/>
              <a:t>Janosz</a:t>
            </a:r>
            <a:r>
              <a:rPr lang="en-IE" sz="2400" dirty="0"/>
              <a:t>, Lyons, &amp; Morin, 2012; Thompson, Moody, &amp; </a:t>
            </a:r>
            <a:r>
              <a:rPr lang="en-IE" sz="2400" dirty="0" err="1"/>
              <a:t>Eggert</a:t>
            </a:r>
            <a:r>
              <a:rPr lang="en-IE" sz="2400" dirty="0"/>
              <a:t>, 1994; Wagner, </a:t>
            </a:r>
            <a:r>
              <a:rPr lang="en-IE" sz="2400" dirty="0" err="1"/>
              <a:t>Kutash</a:t>
            </a:r>
            <a:r>
              <a:rPr lang="en-IE" sz="2400" dirty="0"/>
              <a:t>, </a:t>
            </a:r>
            <a:r>
              <a:rPr lang="en-IE" sz="2400" dirty="0" err="1"/>
              <a:t>Duchnowski</a:t>
            </a:r>
            <a:r>
              <a:rPr lang="en-IE" sz="2400" dirty="0"/>
              <a:t>, Epstein, &amp; </a:t>
            </a:r>
            <a:r>
              <a:rPr lang="en-IE" sz="2400" dirty="0" err="1"/>
              <a:t>Sumi</a:t>
            </a:r>
            <a:r>
              <a:rPr lang="en-IE" sz="2400" dirty="0"/>
              <a:t>, 2005). </a:t>
            </a:r>
          </a:p>
          <a:p>
            <a:r>
              <a:rPr lang="en-IE" sz="2400" dirty="0"/>
              <a:t> </a:t>
            </a:r>
          </a:p>
          <a:p>
            <a:r>
              <a:rPr lang="en-IE" sz="2400" dirty="0"/>
              <a:t>A meta-analysis of 28 longitudinal studies found that bullying doubled the risk for depression an average of 7 years later, even after controlling for numerous other risk factors (</a:t>
            </a:r>
            <a:r>
              <a:rPr lang="en-IE" sz="2400" dirty="0" err="1"/>
              <a:t>Ttofi</a:t>
            </a:r>
            <a:r>
              <a:rPr lang="en-IE" sz="2400" dirty="0"/>
              <a:t>, </a:t>
            </a:r>
            <a:r>
              <a:rPr lang="en-IE" sz="2400" dirty="0" err="1"/>
              <a:t>Farringon</a:t>
            </a:r>
            <a:r>
              <a:rPr lang="en-IE" sz="2400" dirty="0"/>
              <a:t>, </a:t>
            </a:r>
            <a:r>
              <a:rPr lang="en-IE" sz="2400" dirty="0" err="1"/>
              <a:t>Lösel</a:t>
            </a:r>
            <a:r>
              <a:rPr lang="en-IE" sz="2400" dirty="0"/>
              <a:t>,&amp; </a:t>
            </a:r>
            <a:r>
              <a:rPr lang="en-IE" sz="2400" dirty="0" err="1"/>
              <a:t>Loeber</a:t>
            </a:r>
            <a:r>
              <a:rPr lang="en-IE" sz="2400" dirty="0"/>
              <a:t>, 2011).</a:t>
            </a:r>
          </a:p>
        </p:txBody>
      </p:sp>
    </p:spTree>
    <p:extLst>
      <p:ext uri="{BB962C8B-B14F-4D97-AF65-F5344CB8AC3E}">
        <p14:creationId xmlns:p14="http://schemas.microsoft.com/office/powerpoint/2010/main" val="23994623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7344816" cy="7694414"/>
          </a:xfrm>
          <a:prstGeom prst="rect">
            <a:avLst/>
          </a:prstGeom>
        </p:spPr>
        <p:txBody>
          <a:bodyPr wrap="square">
            <a:spAutoFit/>
          </a:bodyPr>
          <a:lstStyle/>
          <a:p>
            <a:r>
              <a:rPr lang="en-US" sz="2000" b="1" dirty="0"/>
              <a:t>Emotional trauma (bereavement, rape, sexual abuse, bullying, family break up, sleep related problems) – supports needed to prevent early school </a:t>
            </a:r>
            <a:r>
              <a:rPr lang="en-US" sz="2000" b="1" dirty="0" smtClean="0"/>
              <a:t>leaving</a:t>
            </a:r>
          </a:p>
          <a:p>
            <a:endParaRPr lang="en-IE" sz="2000" dirty="0"/>
          </a:p>
          <a:p>
            <a:r>
              <a:rPr lang="en-GB" sz="2000" dirty="0"/>
              <a:t>Irish Parliament and Senate Report on early school leaving (2010): Case studies of those who left school early due to trauma factors of rape, bereavement, sexual abuse</a:t>
            </a:r>
            <a:endParaRPr lang="en-IE" sz="2000" dirty="0"/>
          </a:p>
          <a:p>
            <a:r>
              <a:rPr lang="en-GB" sz="2000" dirty="0"/>
              <a:t> </a:t>
            </a:r>
            <a:endParaRPr lang="en-IE" sz="2000" dirty="0"/>
          </a:p>
          <a:p>
            <a:r>
              <a:rPr lang="en-GB" sz="2000" dirty="0"/>
              <a:t>Wider referral processes – reach withdrawn kids   </a:t>
            </a:r>
            <a:endParaRPr lang="en-IE" sz="2000" dirty="0"/>
          </a:p>
          <a:p>
            <a:pPr>
              <a:buFontTx/>
              <a:buChar char="-"/>
            </a:pPr>
            <a:r>
              <a:rPr lang="en-US" sz="2000" dirty="0" smtClean="0"/>
              <a:t>Evidence suggests that the emotional support needs of withdrawn students, who are at risk of early school leaving, may be missed by teachers compared with those students displaying and </a:t>
            </a:r>
            <a:r>
              <a:rPr lang="en-US" sz="2000" dirty="0" err="1" smtClean="0"/>
              <a:t>externalising</a:t>
            </a:r>
            <a:r>
              <a:rPr lang="en-US" sz="2000" dirty="0" smtClean="0"/>
              <a:t> problems through aggression (Doll 1996; </a:t>
            </a:r>
            <a:r>
              <a:rPr lang="en-US" sz="2000" dirty="0" err="1" smtClean="0"/>
              <a:t>Downes</a:t>
            </a:r>
            <a:r>
              <a:rPr lang="en-US" sz="2000" dirty="0" smtClean="0"/>
              <a:t> 2004).</a:t>
            </a:r>
          </a:p>
          <a:p>
            <a:pPr>
              <a:buFontTx/>
              <a:buChar char="-"/>
            </a:pPr>
            <a:endParaRPr lang="en-US" sz="2000" dirty="0" smtClean="0"/>
          </a:p>
          <a:p>
            <a:r>
              <a:rPr lang="en-US" sz="2000" b="1" dirty="0" err="1" smtClean="0"/>
              <a:t>Downes</a:t>
            </a:r>
            <a:r>
              <a:rPr lang="en-US" sz="2000" b="1" dirty="0" smtClean="0"/>
              <a:t> &amp; </a:t>
            </a:r>
            <a:r>
              <a:rPr lang="en-US" sz="2000" b="1" dirty="0" err="1" smtClean="0"/>
              <a:t>Maunsell</a:t>
            </a:r>
            <a:r>
              <a:rPr lang="en-US" sz="2000" b="1" dirty="0" smtClean="0"/>
              <a:t> (2007):</a:t>
            </a:r>
          </a:p>
          <a:p>
            <a:r>
              <a:rPr lang="en-US" sz="2000" i="1" dirty="0" smtClean="0"/>
              <a:t>“Why do you think some people are dying ? Because there is no one to talk to”</a:t>
            </a:r>
            <a:r>
              <a:rPr lang="en-US" sz="2000" dirty="0" smtClean="0"/>
              <a:t> </a:t>
            </a:r>
            <a:endParaRPr lang="en-IE" sz="2000" dirty="0" smtClean="0"/>
          </a:p>
          <a:p>
            <a:r>
              <a:rPr lang="en-US" sz="2000" i="1" dirty="0" smtClean="0"/>
              <a:t>- “we should do more personal development”</a:t>
            </a:r>
            <a:r>
              <a:rPr lang="en-US" sz="2000" dirty="0" smtClean="0"/>
              <a:t> </a:t>
            </a:r>
            <a:endParaRPr lang="en-IE" sz="2000" dirty="0" smtClean="0"/>
          </a:p>
          <a:p>
            <a:r>
              <a:rPr lang="en-US" sz="2000" i="1" dirty="0" smtClean="0"/>
              <a:t>- “girls slit their wrists”</a:t>
            </a:r>
            <a:r>
              <a:rPr lang="en-US" sz="2000" dirty="0" smtClean="0"/>
              <a:t> </a:t>
            </a:r>
            <a:endParaRPr lang="en-IE" sz="2000" dirty="0" smtClean="0"/>
          </a:p>
          <a:p>
            <a:r>
              <a:rPr lang="en-US" sz="2000" i="1" dirty="0" smtClean="0"/>
              <a:t>- “girls take tablets and slice their wrists”</a:t>
            </a:r>
            <a:r>
              <a:rPr lang="en-US" sz="2000" dirty="0" smtClean="0"/>
              <a:t> </a:t>
            </a:r>
            <a:endParaRPr lang="en-IE" sz="2000" dirty="0" smtClean="0"/>
          </a:p>
          <a:p>
            <a:r>
              <a:rPr lang="en-US" sz="2000" i="1" dirty="0" smtClean="0"/>
              <a:t>- “girls sleeping around to hurt themselves, other ways instead of slitting wrists”</a:t>
            </a:r>
            <a:r>
              <a:rPr lang="en-US" sz="2000" dirty="0" smtClean="0"/>
              <a:t> </a:t>
            </a:r>
            <a:endParaRPr lang="en-IE" sz="2000" dirty="0" smtClean="0"/>
          </a:p>
          <a:p>
            <a:pPr>
              <a:buFontTx/>
              <a:buChar char="-"/>
            </a:pPr>
            <a:endParaRPr lang="en-US" dirty="0" smtClean="0"/>
          </a:p>
          <a:p>
            <a:pPr>
              <a:buFontTx/>
              <a:buChar char="-"/>
            </a:pPr>
            <a:endParaRPr lang="en-US" dirty="0" smtClean="0"/>
          </a:p>
          <a:p>
            <a:pPr>
              <a:buFontTx/>
              <a:buChar char="-"/>
            </a:pPr>
            <a:endParaRPr lang="en-IE" dirty="0"/>
          </a:p>
        </p:txBody>
      </p:sp>
    </p:spTree>
    <p:extLst>
      <p:ext uri="{BB962C8B-B14F-4D97-AF65-F5344CB8AC3E}">
        <p14:creationId xmlns:p14="http://schemas.microsoft.com/office/powerpoint/2010/main" val="39023427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76672"/>
            <a:ext cx="8280920" cy="3046988"/>
          </a:xfrm>
          <a:prstGeom prst="rect">
            <a:avLst/>
          </a:prstGeom>
        </p:spPr>
        <p:txBody>
          <a:bodyPr wrap="square">
            <a:spAutoFit/>
          </a:bodyPr>
          <a:lstStyle/>
          <a:p>
            <a:r>
              <a:rPr lang="en-US" sz="2400" b="1" dirty="0"/>
              <a:t>Multiple domains intervention needed for bullying prevention success – a risk factor for </a:t>
            </a:r>
            <a:r>
              <a:rPr lang="en-US" sz="2400" b="1" dirty="0" smtClean="0"/>
              <a:t>ESL</a:t>
            </a:r>
            <a:r>
              <a:rPr lang="en-US" sz="2400" dirty="0" smtClean="0"/>
              <a:t> </a:t>
            </a:r>
            <a:endParaRPr lang="en-IE" sz="2400" dirty="0"/>
          </a:p>
          <a:p>
            <a:endParaRPr lang="en-IE" sz="2400" dirty="0" smtClean="0"/>
          </a:p>
          <a:p>
            <a:r>
              <a:rPr lang="en-IE" sz="2400" dirty="0" smtClean="0"/>
              <a:t>Pervasive </a:t>
            </a:r>
            <a:r>
              <a:rPr lang="en-IE" sz="2400" dirty="0"/>
              <a:t>teasing and bullying in a school may lead to disengagement and avoidance of school</a:t>
            </a:r>
            <a:r>
              <a:rPr lang="en-IE" sz="2400" dirty="0" smtClean="0"/>
              <a:t>, distraction </a:t>
            </a:r>
            <a:r>
              <a:rPr lang="en-IE" sz="2400" dirty="0"/>
              <a:t>and inattentiveness in the classroom, and, ultimately,</a:t>
            </a:r>
          </a:p>
          <a:p>
            <a:r>
              <a:rPr lang="en-IE" sz="2400" dirty="0"/>
              <a:t>poorer academic performance (</a:t>
            </a:r>
            <a:r>
              <a:rPr lang="en-IE" sz="2400" dirty="0" err="1"/>
              <a:t>Juvonen</a:t>
            </a:r>
            <a:r>
              <a:rPr lang="en-IE" sz="2400" dirty="0"/>
              <a:t>, Wang, &amp; Espinoza, 2011</a:t>
            </a:r>
            <a:r>
              <a:rPr lang="en-IE" sz="2400" dirty="0" smtClean="0"/>
              <a:t>; </a:t>
            </a:r>
            <a:r>
              <a:rPr lang="en-IE" sz="2400" dirty="0" err="1" smtClean="0"/>
              <a:t>Lacey</a:t>
            </a:r>
            <a:r>
              <a:rPr lang="en-IE" sz="2400" dirty="0" smtClean="0"/>
              <a:t> </a:t>
            </a:r>
            <a:r>
              <a:rPr lang="en-IE" sz="2400" dirty="0"/>
              <a:t>&amp; Cornell, 2011; Mehta et al., in press).</a:t>
            </a:r>
          </a:p>
        </p:txBody>
      </p:sp>
      <p:sp>
        <p:nvSpPr>
          <p:cNvPr id="3" name="Rectangle 2"/>
          <p:cNvSpPr/>
          <p:nvPr/>
        </p:nvSpPr>
        <p:spPr>
          <a:xfrm>
            <a:off x="179512" y="3717032"/>
            <a:ext cx="6678488" cy="2308324"/>
          </a:xfrm>
          <a:prstGeom prst="rect">
            <a:avLst/>
          </a:prstGeom>
        </p:spPr>
        <p:txBody>
          <a:bodyPr wrap="square">
            <a:spAutoFit/>
          </a:bodyPr>
          <a:lstStyle/>
          <a:p>
            <a:r>
              <a:rPr lang="en-US" sz="2400" dirty="0" err="1" smtClean="0"/>
              <a:t>Swearer</a:t>
            </a:r>
            <a:r>
              <a:rPr lang="en-US" sz="2400" dirty="0" smtClean="0"/>
              <a:t> et al (2010) conclude from their international review that: </a:t>
            </a:r>
            <a:endParaRPr lang="en-IE" sz="2400" dirty="0" smtClean="0"/>
          </a:p>
          <a:p>
            <a:r>
              <a:rPr lang="en-US" sz="2400" dirty="0" smtClean="0"/>
              <a:t>*</a:t>
            </a:r>
            <a:r>
              <a:rPr lang="en-IE" sz="2400" dirty="0" smtClean="0"/>
              <a:t>’</a:t>
            </a:r>
            <a:r>
              <a:rPr lang="en-US" sz="2400" dirty="0" smtClean="0"/>
              <a:t>Bullying will be reduced and/or stopped when prevention and intervention programs target the complexity of individual, peer, school, family, and community contexts in which bullying unfolds' </a:t>
            </a:r>
            <a:endParaRPr lang="en-IE" sz="2400" dirty="0"/>
          </a:p>
        </p:txBody>
      </p:sp>
      <p:pic>
        <p:nvPicPr>
          <p:cNvPr id="4" name="Picture 3" descr="C:\Documents and Settings\mcloughv\Local Settings\Temporary Internet Files\Content.IE5\PKFNM6PK\MC9002321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350711" y="3861047"/>
            <a:ext cx="2321573" cy="2278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225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208912" cy="1200329"/>
          </a:xfrm>
          <a:prstGeom prst="rect">
            <a:avLst/>
          </a:prstGeom>
        </p:spPr>
        <p:txBody>
          <a:bodyPr wrap="square">
            <a:spAutoFit/>
          </a:bodyPr>
          <a:lstStyle/>
          <a:p>
            <a:pPr algn="ctr"/>
            <a:r>
              <a:rPr lang="en-US" sz="2400" b="1" dirty="0"/>
              <a:t>A1. Overcoming System Blockages in Communication: Professional Development for Teacher Conflict Resolution Skills and Cultural Competence/Diversity Training </a:t>
            </a:r>
            <a:endParaRPr lang="en-IE" sz="2400" b="1" dirty="0"/>
          </a:p>
        </p:txBody>
      </p:sp>
      <p:sp>
        <p:nvSpPr>
          <p:cNvPr id="3" name="Rectangle 2"/>
          <p:cNvSpPr/>
          <p:nvPr/>
        </p:nvSpPr>
        <p:spPr>
          <a:xfrm>
            <a:off x="683568" y="4941168"/>
            <a:ext cx="6390456" cy="1600438"/>
          </a:xfrm>
          <a:prstGeom prst="rect">
            <a:avLst/>
          </a:prstGeom>
        </p:spPr>
        <p:txBody>
          <a:bodyPr wrap="square">
            <a:spAutoFit/>
          </a:bodyPr>
          <a:lstStyle/>
          <a:p>
            <a:r>
              <a:rPr lang="en-US" sz="2000" dirty="0" err="1" smtClean="0"/>
              <a:t>Pyhältö</a:t>
            </a:r>
            <a:r>
              <a:rPr lang="en-US" sz="2000" dirty="0" smtClean="0"/>
              <a:t> et al. (2010) Finland, 518 students, 9th grade, 6 schools: ‘unjustified and authoritarian </a:t>
            </a:r>
            <a:r>
              <a:rPr lang="en-US" sz="2000" dirty="0" err="1" smtClean="0"/>
              <a:t>behaviour</a:t>
            </a:r>
            <a:r>
              <a:rPr lang="en-US" sz="2000" dirty="0" smtClean="0"/>
              <a:t> that undermined pupil’s agency was considered as a source of burden, anxiety, and anger’</a:t>
            </a:r>
          </a:p>
          <a:p>
            <a:endParaRPr lang="en-US" dirty="0" smtClean="0"/>
          </a:p>
        </p:txBody>
      </p:sp>
      <p:sp>
        <p:nvSpPr>
          <p:cNvPr id="4" name="Rectangle 3"/>
          <p:cNvSpPr/>
          <p:nvPr/>
        </p:nvSpPr>
        <p:spPr>
          <a:xfrm>
            <a:off x="611560" y="1556792"/>
            <a:ext cx="6246440" cy="1015663"/>
          </a:xfrm>
          <a:prstGeom prst="rect">
            <a:avLst/>
          </a:prstGeom>
        </p:spPr>
        <p:txBody>
          <a:bodyPr wrap="square">
            <a:spAutoFit/>
          </a:bodyPr>
          <a:lstStyle/>
          <a:p>
            <a:r>
              <a:rPr lang="en-US" sz="2000" dirty="0" err="1" smtClean="0"/>
              <a:t>Rumberger</a:t>
            </a:r>
            <a:r>
              <a:rPr lang="en-US" sz="2000" dirty="0" smtClean="0"/>
              <a:t> (2004) argues that it is important to study dropout and completion not only from an individual perspective, but also within an institutional perspective.</a:t>
            </a:r>
          </a:p>
        </p:txBody>
      </p:sp>
      <p:sp>
        <p:nvSpPr>
          <p:cNvPr id="5" name="Rectangle 4"/>
          <p:cNvSpPr/>
          <p:nvPr/>
        </p:nvSpPr>
        <p:spPr>
          <a:xfrm>
            <a:off x="611560" y="2636912"/>
            <a:ext cx="6246440" cy="2246769"/>
          </a:xfrm>
          <a:prstGeom prst="rect">
            <a:avLst/>
          </a:prstGeom>
        </p:spPr>
        <p:txBody>
          <a:bodyPr wrap="square">
            <a:spAutoFit/>
          </a:bodyPr>
          <a:lstStyle/>
          <a:p>
            <a:r>
              <a:rPr lang="en-US" sz="2000" dirty="0" smtClean="0"/>
              <a:t>Key results observed in TALIS (OECD 2009) include : </a:t>
            </a:r>
            <a:endParaRPr lang="en-IE" sz="2000" dirty="0" smtClean="0"/>
          </a:p>
          <a:p>
            <a:r>
              <a:rPr lang="en-US" sz="2000" dirty="0" smtClean="0"/>
              <a:t>• One teacher in four in most countries loses at least 30% of the lesson time, and some lose more than half, in disruptions and administrative tasks – and this is closely associated with classroom disciplinary climate, which varies more among individual teachers than among schools </a:t>
            </a:r>
          </a:p>
        </p:txBody>
      </p:sp>
    </p:spTree>
    <p:extLst>
      <p:ext uri="{BB962C8B-B14F-4D97-AF65-F5344CB8AC3E}">
        <p14:creationId xmlns:p14="http://schemas.microsoft.com/office/powerpoint/2010/main" val="4763902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0688"/>
            <a:ext cx="8928992" cy="6647974"/>
          </a:xfrm>
          <a:prstGeom prst="rect">
            <a:avLst/>
          </a:prstGeom>
        </p:spPr>
        <p:txBody>
          <a:bodyPr wrap="square">
            <a:spAutoFit/>
          </a:bodyPr>
          <a:lstStyle/>
          <a:p>
            <a:r>
              <a:rPr lang="en-IE" sz="2400" b="1" dirty="0"/>
              <a:t>School Climate, Teasing, Bullying</a:t>
            </a:r>
            <a:endParaRPr lang="en-IE" sz="2400" dirty="0"/>
          </a:p>
          <a:p>
            <a:r>
              <a:rPr lang="en-IE" sz="2400" dirty="0"/>
              <a:t>Cornell et al. (2013</a:t>
            </a:r>
            <a:r>
              <a:rPr lang="en-IE" sz="2400" dirty="0" smtClean="0"/>
              <a:t>) A </a:t>
            </a:r>
            <a:r>
              <a:rPr lang="en-IE" sz="2400" dirty="0"/>
              <a:t>one standard deviation increase in school-level poverty was associated</a:t>
            </a:r>
          </a:p>
          <a:p>
            <a:r>
              <a:rPr lang="en-IE" sz="2400" dirty="0"/>
              <a:t>with a 16.7% increase in dropout rates, holding all other </a:t>
            </a:r>
            <a:r>
              <a:rPr lang="en-IE" sz="2400" dirty="0" smtClean="0"/>
              <a:t>variables constant</a:t>
            </a:r>
            <a:r>
              <a:rPr lang="en-IE" sz="2400" dirty="0"/>
              <a:t>.</a:t>
            </a:r>
          </a:p>
          <a:p>
            <a:r>
              <a:rPr lang="en-IE" sz="2400" dirty="0"/>
              <a:t> </a:t>
            </a:r>
          </a:p>
          <a:p>
            <a:r>
              <a:rPr lang="en-IE" sz="2400" dirty="0"/>
              <a:t>Notably, one standard deviation increases in student </a:t>
            </a:r>
            <a:r>
              <a:rPr lang="en-IE" sz="2400" dirty="0" smtClean="0"/>
              <a:t>and teacher-reported </a:t>
            </a:r>
            <a:r>
              <a:rPr lang="en-IE" sz="2400" dirty="0"/>
              <a:t>Prevalence of Teasing and Bullying were associated with 16.5% and 10.8</a:t>
            </a:r>
            <a:r>
              <a:rPr lang="en-IE" sz="2400" dirty="0" smtClean="0"/>
              <a:t>% increases </a:t>
            </a:r>
            <a:r>
              <a:rPr lang="en-IE" sz="2400" dirty="0"/>
              <a:t>in dropout counts, respectively, holding all other </a:t>
            </a:r>
            <a:r>
              <a:rPr lang="en-IE" sz="2400" dirty="0" smtClean="0"/>
              <a:t>variables constant.</a:t>
            </a:r>
          </a:p>
          <a:p>
            <a:endParaRPr lang="en-IE" sz="2400" dirty="0" smtClean="0"/>
          </a:p>
          <a:p>
            <a:r>
              <a:rPr lang="en-IE" sz="2400" dirty="0" smtClean="0"/>
              <a:t>A </a:t>
            </a:r>
            <a:r>
              <a:rPr lang="en-IE" sz="2400" dirty="0"/>
              <a:t>basic conclusion from our study is that the Prevalence of Teasing and Bullying in high </a:t>
            </a:r>
            <a:r>
              <a:rPr lang="en-IE" sz="2400" dirty="0" smtClean="0"/>
              <a:t>schools deserves </a:t>
            </a:r>
            <a:r>
              <a:rPr lang="en-IE" sz="2400" dirty="0"/>
              <a:t>serious consideration by educators in addressing the </a:t>
            </a:r>
            <a:r>
              <a:rPr lang="en-IE" sz="2400" dirty="0" smtClean="0"/>
              <a:t>problem of </a:t>
            </a:r>
            <a:r>
              <a:rPr lang="en-IE" sz="2400" dirty="0"/>
              <a:t>dropout. In a sample of 276 high schools, the level of teasing </a:t>
            </a:r>
            <a:r>
              <a:rPr lang="en-IE" sz="2400" dirty="0" smtClean="0"/>
              <a:t>and bullying </a:t>
            </a:r>
            <a:r>
              <a:rPr lang="en-IE" sz="2400" dirty="0"/>
              <a:t>reported by both ninth-grade students and teachers </a:t>
            </a:r>
            <a:r>
              <a:rPr lang="en-IE" sz="2400" dirty="0" smtClean="0"/>
              <a:t>was predictive </a:t>
            </a:r>
            <a:r>
              <a:rPr lang="en-IE" sz="2400" dirty="0"/>
              <a:t>of cumulative dropout counts over 4 years after the </a:t>
            </a:r>
            <a:r>
              <a:rPr lang="en-IE" sz="2400" dirty="0" smtClean="0"/>
              <a:t>cohort reached </a:t>
            </a:r>
            <a:r>
              <a:rPr lang="en-IE" sz="2400" dirty="0"/>
              <a:t>12th grade.  </a:t>
            </a:r>
          </a:p>
          <a:p>
            <a:endParaRPr lang="en-IE" dirty="0"/>
          </a:p>
        </p:txBody>
      </p:sp>
    </p:spTree>
    <p:extLst>
      <p:ext uri="{BB962C8B-B14F-4D97-AF65-F5344CB8AC3E}">
        <p14:creationId xmlns:p14="http://schemas.microsoft.com/office/powerpoint/2010/main" val="6171062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4345"/>
            <a:ext cx="8352928" cy="5632311"/>
          </a:xfrm>
          <a:prstGeom prst="rect">
            <a:avLst/>
          </a:prstGeom>
        </p:spPr>
        <p:txBody>
          <a:bodyPr wrap="square">
            <a:spAutoFit/>
          </a:bodyPr>
          <a:lstStyle/>
          <a:p>
            <a:r>
              <a:rPr lang="en-IE" sz="2400" dirty="0"/>
              <a:t>Cornell et al. (</a:t>
            </a:r>
            <a:r>
              <a:rPr lang="en-IE" sz="2400" dirty="0" smtClean="0"/>
              <a:t>2013) </a:t>
            </a:r>
            <a:r>
              <a:rPr lang="en-IE" sz="2400" dirty="0"/>
              <a:t>“ Although a correlational study cannot demonstrate a causal</a:t>
            </a:r>
          </a:p>
          <a:p>
            <a:r>
              <a:rPr lang="en-IE" sz="2400" dirty="0"/>
              <a:t>effect, these findings are consistent with the hypothesis that </a:t>
            </a:r>
            <a:r>
              <a:rPr lang="en-IE" sz="2400" dirty="0" smtClean="0"/>
              <a:t>a climate </a:t>
            </a:r>
            <a:r>
              <a:rPr lang="en-IE" sz="2400" dirty="0"/>
              <a:t>of teasing and bullying exerts a negative influence </a:t>
            </a:r>
            <a:r>
              <a:rPr lang="en-IE" sz="2400" dirty="0" smtClean="0"/>
              <a:t>on students </a:t>
            </a:r>
            <a:r>
              <a:rPr lang="en-IE" sz="2400" dirty="0"/>
              <a:t>that contributes to the decision to drop out of school”.</a:t>
            </a:r>
          </a:p>
          <a:p>
            <a:r>
              <a:rPr lang="en-IE" sz="2400" dirty="0"/>
              <a:t> </a:t>
            </a:r>
          </a:p>
          <a:p>
            <a:r>
              <a:rPr lang="en-IE" sz="2400" dirty="0"/>
              <a:t> </a:t>
            </a:r>
          </a:p>
          <a:p>
            <a:r>
              <a:rPr lang="en-IE" sz="2400" dirty="0"/>
              <a:t>Cornell et al. (2013) “Because educators are often concerned about the impact of student poverty and academic capability on dropout rates in their schools, these findings suggest that a climate of teasing and bullying in the school also deserves consideration. Notably, the increased dropout count that was associated with Prevalence of Teasing and Bullying was quite similar to the increases that </a:t>
            </a:r>
            <a:r>
              <a:rPr lang="en-IE" sz="2400" dirty="0" smtClean="0"/>
              <a:t> were associated </a:t>
            </a:r>
            <a:r>
              <a:rPr lang="en-IE" sz="2400" dirty="0"/>
              <a:t>with FRPM </a:t>
            </a:r>
            <a:r>
              <a:rPr lang="en-IE" sz="2400" dirty="0" smtClean="0"/>
              <a:t>[i.e., poverty] and </a:t>
            </a:r>
            <a:r>
              <a:rPr lang="en-IE" sz="2400" dirty="0"/>
              <a:t>academic </a:t>
            </a:r>
            <a:r>
              <a:rPr lang="en-IE" sz="2400" dirty="0" smtClean="0"/>
              <a:t>failure”.</a:t>
            </a:r>
            <a:endParaRPr lang="en-IE" sz="2400" dirty="0"/>
          </a:p>
        </p:txBody>
      </p:sp>
    </p:spTree>
    <p:extLst>
      <p:ext uri="{BB962C8B-B14F-4D97-AF65-F5344CB8AC3E}">
        <p14:creationId xmlns:p14="http://schemas.microsoft.com/office/powerpoint/2010/main" val="37171497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720840"/>
            <a:ext cx="8640960" cy="3416320"/>
          </a:xfrm>
          <a:prstGeom prst="rect">
            <a:avLst/>
          </a:prstGeom>
        </p:spPr>
        <p:txBody>
          <a:bodyPr wrap="square">
            <a:spAutoFit/>
          </a:bodyPr>
          <a:lstStyle/>
          <a:p>
            <a:r>
              <a:rPr lang="en-IE" sz="2400" dirty="0"/>
              <a:t>Cornell et al. (2013) note that dropout programs often focus too narrowly on changes in individual students, without considering broader peer and school influences.</a:t>
            </a:r>
          </a:p>
          <a:p>
            <a:r>
              <a:rPr lang="en-IE" sz="2400" dirty="0"/>
              <a:t> </a:t>
            </a:r>
          </a:p>
          <a:p>
            <a:r>
              <a:rPr lang="en-IE" sz="2400" dirty="0"/>
              <a:t>Cornell et al. (2013) “ teasing and bullying may be a neglected source of decay to the social capital of schools that generates an atmosphere of mistrust and alienation, animosity and fear that ultimately pushes students to abandon their educational aspirations”.</a:t>
            </a:r>
          </a:p>
        </p:txBody>
      </p:sp>
    </p:spTree>
    <p:extLst>
      <p:ext uri="{BB962C8B-B14F-4D97-AF65-F5344CB8AC3E}">
        <p14:creationId xmlns:p14="http://schemas.microsoft.com/office/powerpoint/2010/main" val="26724379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889844"/>
            <a:ext cx="8424936" cy="5262979"/>
          </a:xfrm>
          <a:prstGeom prst="rect">
            <a:avLst/>
          </a:prstGeom>
        </p:spPr>
        <p:txBody>
          <a:bodyPr wrap="square">
            <a:spAutoFit/>
          </a:bodyPr>
          <a:lstStyle/>
          <a:p>
            <a:pPr lvl="0"/>
            <a:r>
              <a:rPr lang="en-GB" sz="2400" dirty="0"/>
              <a:t>Teachers and principals consistently underestimate levels of school bullying (</a:t>
            </a:r>
            <a:r>
              <a:rPr lang="en-GB" sz="2400" dirty="0" err="1"/>
              <a:t>Tattum</a:t>
            </a:r>
            <a:r>
              <a:rPr lang="en-GB" sz="2400" dirty="0"/>
              <a:t> 1997; Downes 2004, see also </a:t>
            </a:r>
            <a:r>
              <a:rPr lang="en-US" sz="2400" dirty="0"/>
              <a:t>Young, </a:t>
            </a:r>
            <a:r>
              <a:rPr lang="en-US" sz="2400" dirty="0" err="1"/>
              <a:t>Glogowska</a:t>
            </a:r>
            <a:r>
              <a:rPr lang="en-US" sz="2400" dirty="0"/>
              <a:t> &amp; </a:t>
            </a:r>
            <a:r>
              <a:rPr lang="en-US" sz="2400" dirty="0" err="1"/>
              <a:t>Lockyer</a:t>
            </a:r>
            <a:r>
              <a:rPr lang="en-GB" sz="2400" dirty="0"/>
              <a:t> 2007 on related divergences).</a:t>
            </a:r>
            <a:endParaRPr lang="en-IE" sz="2400" dirty="0"/>
          </a:p>
          <a:p>
            <a:pPr lvl="0"/>
            <a:r>
              <a:rPr lang="en-US" sz="2400" dirty="0"/>
              <a:t>Estonian School management interviewee : “</a:t>
            </a:r>
            <a:r>
              <a:rPr lang="en-US" sz="2400" i="1" dirty="0"/>
              <a:t>The majority of those who have dropped out of or left their previous school are lower secondary students. They had conflicts with teachers or other problems and could not continue in their old school</a:t>
            </a:r>
            <a:r>
              <a:rPr lang="en-US" sz="2400" i="1" dirty="0" smtClean="0"/>
              <a:t>”</a:t>
            </a:r>
            <a:r>
              <a:rPr lang="en-US" sz="2400" dirty="0"/>
              <a:t> </a:t>
            </a:r>
            <a:r>
              <a:rPr lang="en-US" sz="2400" dirty="0" smtClean="0"/>
              <a:t>(</a:t>
            </a:r>
            <a:r>
              <a:rPr lang="en-US" sz="2400" dirty="0"/>
              <a:t>Tamm &amp; Saar, 2010, in </a:t>
            </a:r>
            <a:r>
              <a:rPr lang="en-US" sz="2400" dirty="0" err="1"/>
              <a:t>Downes</a:t>
            </a:r>
            <a:r>
              <a:rPr lang="en-US" sz="2400" dirty="0"/>
              <a:t> 2011</a:t>
            </a:r>
            <a:r>
              <a:rPr lang="en-US" sz="2400" dirty="0" smtClean="0"/>
              <a:t>).</a:t>
            </a:r>
          </a:p>
          <a:p>
            <a:pPr lvl="0"/>
            <a:endParaRPr lang="en-IE" sz="2400" dirty="0"/>
          </a:p>
          <a:p>
            <a:pPr lvl="0"/>
            <a:r>
              <a:rPr lang="en-US" sz="2400" dirty="0"/>
              <a:t>Needs a </a:t>
            </a:r>
            <a:r>
              <a:rPr lang="en-US" sz="2400" i="1" dirty="0"/>
              <a:t>combined</a:t>
            </a:r>
            <a:r>
              <a:rPr lang="en-US" sz="2400" dirty="0"/>
              <a:t> universal prevention focus (school wide, curriculum), selected prevention focus (groups of students in classes of high levels of bullying/teasing) and indicated prevention focus (intensive emotional support work for chronic level bullies and victims)</a:t>
            </a:r>
            <a:endParaRPr lang="en-IE" sz="2400" dirty="0"/>
          </a:p>
        </p:txBody>
      </p:sp>
    </p:spTree>
    <p:extLst>
      <p:ext uri="{BB962C8B-B14F-4D97-AF65-F5344CB8AC3E}">
        <p14:creationId xmlns:p14="http://schemas.microsoft.com/office/powerpoint/2010/main" val="18284207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802" y="332656"/>
            <a:ext cx="8928992" cy="5016758"/>
          </a:xfrm>
          <a:prstGeom prst="rect">
            <a:avLst/>
          </a:prstGeom>
        </p:spPr>
        <p:txBody>
          <a:bodyPr wrap="square">
            <a:spAutoFit/>
          </a:bodyPr>
          <a:lstStyle/>
          <a:p>
            <a:r>
              <a:rPr lang="en-US" b="1" dirty="0" smtClean="0"/>
              <a:t>	</a:t>
            </a:r>
            <a:r>
              <a:rPr lang="en-US" sz="2000" b="1" dirty="0" smtClean="0"/>
              <a:t>Sleep </a:t>
            </a:r>
            <a:r>
              <a:rPr lang="en-US" sz="2000" b="1" dirty="0"/>
              <a:t>aspects linked to academic achievement, mental health</a:t>
            </a:r>
            <a:endParaRPr lang="en-IE" sz="2000" dirty="0"/>
          </a:p>
          <a:p>
            <a:pPr lvl="0"/>
            <a:r>
              <a:rPr lang="en-IE" sz="2000" dirty="0" smtClean="0"/>
              <a:t>	</a:t>
            </a:r>
            <a:r>
              <a:rPr lang="en-IE" sz="2000" dirty="0" err="1" smtClean="0"/>
              <a:t>Taras</a:t>
            </a:r>
            <a:r>
              <a:rPr lang="en-IE" sz="2000" dirty="0" smtClean="0"/>
              <a:t> </a:t>
            </a:r>
            <a:r>
              <a:rPr lang="en-IE" sz="2000" dirty="0"/>
              <a:t>&amp; Potts-</a:t>
            </a:r>
            <a:r>
              <a:rPr lang="en-IE" sz="2000" dirty="0" err="1"/>
              <a:t>Datema</a:t>
            </a:r>
            <a:r>
              <a:rPr lang="en-IE" sz="2000" dirty="0"/>
              <a:t> (2005) note that most children need at least 9 hours of restful </a:t>
            </a:r>
            <a:r>
              <a:rPr lang="en-IE" sz="2000" dirty="0" smtClean="0"/>
              <a:t>sleep </a:t>
            </a:r>
            <a:r>
              <a:rPr lang="en-IE" sz="2000" dirty="0"/>
              <a:t>each night and conclude that: </a:t>
            </a:r>
            <a:endParaRPr lang="en-IE" sz="2000" dirty="0" smtClean="0"/>
          </a:p>
          <a:p>
            <a:pPr lvl="0"/>
            <a:endParaRPr lang="en-IE" sz="2000" dirty="0"/>
          </a:p>
          <a:p>
            <a:pPr lvl="1"/>
            <a:r>
              <a:rPr lang="en-IE" sz="2000" dirty="0"/>
              <a:t>‘The preponderance of literature that recognises the detrimental effects of sleep disorders is astounding and perhaps not fully appreciated among many primary care providers, school health professionals and educators</a:t>
            </a:r>
            <a:r>
              <a:rPr lang="en-IE" sz="2000" dirty="0" smtClean="0"/>
              <a:t>’.</a:t>
            </a:r>
          </a:p>
          <a:p>
            <a:pPr lvl="1"/>
            <a:endParaRPr lang="en-IE" sz="2000" dirty="0" smtClean="0"/>
          </a:p>
          <a:p>
            <a:pPr lvl="1"/>
            <a:r>
              <a:rPr lang="en-IE" sz="2000" dirty="0" smtClean="0"/>
              <a:t>Other </a:t>
            </a:r>
            <a:r>
              <a:rPr lang="en-IE" sz="2000" dirty="0"/>
              <a:t>research has shown that adolescents require at least 8.5 hours of sleep per night and more appropriately 9.25 hours of sleep (</a:t>
            </a:r>
            <a:r>
              <a:rPr lang="en-IE" sz="2000" dirty="0" err="1"/>
              <a:t>Carskadon</a:t>
            </a:r>
            <a:r>
              <a:rPr lang="en-IE" sz="2000" dirty="0"/>
              <a:t> et al., 1980). A review by Blunden et al (2001) of 13 articles demonstrated that reduced attention, memory, intelligence and increased problematic behaviour resulted from sleep-related obstructive breathing. Other international studies have shown a relationship between insufficient sleep and lowered academic performance (Allen, 1992; Kowalski &amp; Allen, 1995; </a:t>
            </a:r>
            <a:r>
              <a:rPr lang="en-IE" sz="2000" dirty="0" err="1"/>
              <a:t>Schuller</a:t>
            </a:r>
            <a:r>
              <a:rPr lang="en-IE" sz="2000" dirty="0"/>
              <a:t>, 1994; </a:t>
            </a:r>
            <a:r>
              <a:rPr lang="en-IE" sz="2000" dirty="0" err="1"/>
              <a:t>Wolfson</a:t>
            </a:r>
            <a:r>
              <a:rPr lang="en-IE" sz="2000" dirty="0"/>
              <a:t> &amp; </a:t>
            </a:r>
            <a:r>
              <a:rPr lang="en-IE" sz="2000" dirty="0" err="1"/>
              <a:t>Carskadon</a:t>
            </a:r>
            <a:r>
              <a:rPr lang="en-IE" sz="2000" dirty="0"/>
              <a:t>, 1996, 1998). </a:t>
            </a:r>
          </a:p>
        </p:txBody>
      </p:sp>
      <p:pic>
        <p:nvPicPr>
          <p:cNvPr id="9218" name="Picture 2" descr="C:\Documents and Settings\mcloughv\Local Settings\Temporary Internet Files\Content.IE5\67RP7K88\MC9004343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5236862"/>
            <a:ext cx="1334269" cy="1295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8631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94" name="Group 58"/>
          <p:cNvGraphicFramePr>
            <a:graphicFrameLocks noGrp="1"/>
          </p:cNvGraphicFramePr>
          <p:nvPr/>
        </p:nvGraphicFramePr>
        <p:xfrm>
          <a:off x="0" y="0"/>
          <a:ext cx="9144000" cy="6935727"/>
        </p:xfrm>
        <a:graphic>
          <a:graphicData uri="http://schemas.openxmlformats.org/drawingml/2006/table">
            <a:tbl>
              <a:tblPr/>
              <a:tblGrid>
                <a:gridCol w="1828800"/>
                <a:gridCol w="1828800"/>
                <a:gridCol w="1828800"/>
                <a:gridCol w="1828800"/>
                <a:gridCol w="1828800"/>
              </a:tblGrid>
              <a:tr h="171450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IE" altLang="en-US" sz="1600" b="1" i="0" u="none" strike="noStrike" cap="none" normalizeH="0" baseline="0" dirty="0" smtClean="0">
                          <a:ln>
                            <a:noFill/>
                          </a:ln>
                          <a:solidFill>
                            <a:schemeClr val="tx1"/>
                          </a:solidFill>
                          <a:effectLst>
                            <a:outerShdw blurRad="38100" dist="38100" dir="2700000" algn="tl">
                              <a:srgbClr val="000000"/>
                            </a:outerShdw>
                          </a:effectLst>
                          <a:latin typeface="Calibri" pitchFamily="34" charset="0"/>
                        </a:rPr>
                        <a:t> </a:t>
                      </a:r>
                      <a:r>
                        <a:rPr kumimoji="0" lang="en-IE" altLang="en-US" sz="1800" b="1" i="0" u="none" strike="noStrike" cap="none" normalizeH="0" baseline="0" dirty="0" smtClean="0">
                          <a:ln>
                            <a:noFill/>
                          </a:ln>
                          <a:solidFill>
                            <a:schemeClr val="tx1"/>
                          </a:solidFill>
                          <a:effectLst>
                            <a:outerShdw blurRad="38100" dist="38100" dir="2700000" algn="tl">
                              <a:srgbClr val="000000"/>
                            </a:outerShdw>
                          </a:effectLst>
                          <a:latin typeface="Calibri" pitchFamily="34" charset="0"/>
                        </a:rPr>
                        <a:t>“At what time do you usually go to sleep on a weekday?”</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IE" altLang="en-US" sz="1800" b="1" i="0" u="none" strike="noStrike" cap="none" normalizeH="0" baseline="0" dirty="0" smtClean="0">
                          <a:ln>
                            <a:noFill/>
                          </a:ln>
                          <a:solidFill>
                            <a:schemeClr val="tx1"/>
                          </a:solidFill>
                          <a:effectLst>
                            <a:outerShdw blurRad="38100" dist="38100" dir="2700000" algn="tl">
                              <a:srgbClr val="000000"/>
                            </a:outerShdw>
                          </a:effectLst>
                          <a:latin typeface="Calibri" pitchFamily="34" charset="0"/>
                        </a:rPr>
                        <a:t>(</a:t>
                      </a:r>
                      <a:r>
                        <a:rPr kumimoji="0" lang="en-IE" altLang="en-US" sz="1800" b="1" i="0" u="none" strike="noStrike" cap="none" normalizeH="0" baseline="0" dirty="0" err="1" smtClean="0">
                          <a:ln>
                            <a:noFill/>
                          </a:ln>
                          <a:solidFill>
                            <a:schemeClr val="tx1"/>
                          </a:solidFill>
                          <a:effectLst>
                            <a:outerShdw blurRad="38100" dist="38100" dir="2700000" algn="tl">
                              <a:srgbClr val="000000"/>
                            </a:outerShdw>
                          </a:effectLst>
                          <a:latin typeface="Calibri" pitchFamily="34" charset="0"/>
                        </a:rPr>
                        <a:t>Downes</a:t>
                      </a:r>
                      <a:r>
                        <a:rPr kumimoji="0" lang="en-IE" altLang="en-US" sz="1800" b="1" i="0" u="none" strike="noStrike" cap="none" normalizeH="0" baseline="0" dirty="0" smtClean="0">
                          <a:ln>
                            <a:noFill/>
                          </a:ln>
                          <a:solidFill>
                            <a:schemeClr val="tx1"/>
                          </a:solidFill>
                          <a:effectLst>
                            <a:outerShdw blurRad="38100" dist="38100" dir="2700000" algn="tl">
                              <a:srgbClr val="000000"/>
                            </a:outerShdw>
                          </a:effectLst>
                          <a:latin typeface="Calibri" pitchFamily="34" charset="0"/>
                        </a:rPr>
                        <a:t> &amp; </a:t>
                      </a:r>
                      <a:r>
                        <a:rPr kumimoji="0" lang="en-IE" altLang="en-US" sz="1800" b="1" i="0" u="none" strike="noStrike" cap="none" normalizeH="0" baseline="0" dirty="0" err="1" smtClean="0">
                          <a:ln>
                            <a:noFill/>
                          </a:ln>
                          <a:solidFill>
                            <a:schemeClr val="tx1"/>
                          </a:solidFill>
                          <a:effectLst>
                            <a:outerShdw blurRad="38100" dist="38100" dir="2700000" algn="tl">
                              <a:srgbClr val="000000"/>
                            </a:outerShdw>
                          </a:effectLst>
                          <a:latin typeface="Calibri" pitchFamily="34" charset="0"/>
                        </a:rPr>
                        <a:t>Maunsell</a:t>
                      </a:r>
                      <a:r>
                        <a:rPr kumimoji="0" lang="en-IE" altLang="en-US" sz="1800" b="1" i="0" u="none" strike="noStrike" cap="none" normalizeH="0" baseline="0" dirty="0" smtClean="0">
                          <a:ln>
                            <a:noFill/>
                          </a:ln>
                          <a:solidFill>
                            <a:schemeClr val="tx1"/>
                          </a:solidFill>
                          <a:effectLst>
                            <a:outerShdw blurRad="38100" dist="38100" dir="2700000" algn="tl">
                              <a:srgbClr val="000000"/>
                            </a:outerShdw>
                          </a:effectLst>
                          <a:latin typeface="Calibri" pitchFamily="34" charset="0"/>
                        </a:rPr>
                        <a:t>, 2007</a:t>
                      </a:r>
                      <a:r>
                        <a:rPr kumimoji="0" lang="en-IE" altLang="en-US" sz="1600" b="1" i="0" u="none" strike="noStrike" cap="none" normalizeH="0" baseline="0" dirty="0" smtClean="0">
                          <a:ln>
                            <a:noFill/>
                          </a:ln>
                          <a:solidFill>
                            <a:schemeClr val="tx1"/>
                          </a:solidFill>
                          <a:effectLst>
                            <a:outerShdw blurRad="38100" dist="38100" dir="2700000" algn="tl">
                              <a:srgbClr val="000000"/>
                            </a:outerShdw>
                          </a:effectLst>
                          <a:latin typeface="Calibri" pitchFamily="34" charset="0"/>
                        </a:rPr>
                        <a:t>)</a:t>
                      </a:r>
                      <a:endParaRPr kumimoji="0" lang="en-US" altLang="en-US" sz="1600" b="1" i="0" u="none" strike="noStrike" cap="none" normalizeH="0" baseline="0" dirty="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rPr>
                        <a:t>Before Midnight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rPr>
                        <a:t>Midnight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rPr>
                        <a:t>After midnight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rPr>
                        <a:t>Varies/NA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5013">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Times New Roman" pitchFamily="18" charset="0"/>
                        </a:rPr>
                        <a:t>Primary School A %</a:t>
                      </a:r>
                      <a:endParaRPr kumimoji="0" lang="en-IE" altLang="en-US" sz="18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Times New Roman" pitchFamily="18" charset="0"/>
                        </a:rPr>
                        <a:t>42%</a:t>
                      </a:r>
                      <a:endParaRPr kumimoji="0" lang="en-IE" alt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Times New Roman" pitchFamily="18" charset="0"/>
                        </a:rPr>
                        <a:t>16%</a:t>
                      </a:r>
                      <a:endParaRPr kumimoji="0" lang="en-IE" alt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Times New Roman" pitchFamily="18" charset="0"/>
                        </a:rPr>
                        <a:t>---</a:t>
                      </a:r>
                      <a:endParaRPr kumimoji="0" lang="en-IE" alt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Times New Roman" pitchFamily="18" charset="0"/>
                        </a:rPr>
                        <a:t>42%</a:t>
                      </a:r>
                      <a:endParaRPr kumimoji="0" lang="en-IE" alt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5013">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Times New Roman" pitchFamily="18" charset="0"/>
                        </a:rPr>
                        <a:t>School B %</a:t>
                      </a:r>
                      <a:endParaRPr kumimoji="0" lang="en-IE" alt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Times New Roman" pitchFamily="18" charset="0"/>
                        </a:rPr>
                        <a:t>54%</a:t>
                      </a:r>
                      <a:endParaRPr kumimoji="0" lang="en-IE" alt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Times New Roman" pitchFamily="18" charset="0"/>
                        </a:rPr>
                        <a:t>16%</a:t>
                      </a:r>
                      <a:endParaRPr kumimoji="0" lang="en-IE" alt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Times New Roman" pitchFamily="18" charset="0"/>
                        </a:rPr>
                        <a:t>15%</a:t>
                      </a:r>
                      <a:endParaRPr kumimoji="0" lang="en-IE" alt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Times New Roman" pitchFamily="18" charset="0"/>
                        </a:rPr>
                        <a:t>15%</a:t>
                      </a:r>
                      <a:endParaRPr kumimoji="0" lang="en-IE" alt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5013">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Times New Roman" pitchFamily="18" charset="0"/>
                        </a:rPr>
                        <a:t>School C %</a:t>
                      </a:r>
                      <a:endParaRPr kumimoji="0" lang="en-IE" alt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Times New Roman" pitchFamily="18" charset="0"/>
                        </a:rPr>
                        <a:t>78%</a:t>
                      </a:r>
                      <a:endParaRPr kumimoji="0" lang="en-IE" alt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Times New Roman" pitchFamily="18" charset="0"/>
                        </a:rPr>
                        <a:t>9%</a:t>
                      </a:r>
                      <a:endParaRPr kumimoji="0" lang="en-IE" alt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Times New Roman" pitchFamily="18" charset="0"/>
                        </a:rPr>
                        <a:t>6%</a:t>
                      </a:r>
                      <a:endParaRPr kumimoji="0" lang="en-IE" alt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Times New Roman" pitchFamily="18" charset="0"/>
                        </a:rPr>
                        <a:t>7%</a:t>
                      </a:r>
                      <a:endParaRPr kumimoji="0" lang="en-IE" alt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5013">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Times New Roman" pitchFamily="18" charset="0"/>
                        </a:rPr>
                        <a:t>School D %</a:t>
                      </a:r>
                      <a:endParaRPr kumimoji="0" lang="en-IE" alt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Times New Roman" pitchFamily="18" charset="0"/>
                        </a:rPr>
                        <a:t>83%</a:t>
                      </a:r>
                      <a:endParaRPr kumimoji="0" lang="en-IE" alt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Times New Roman" pitchFamily="18" charset="0"/>
                        </a:rPr>
                        <a:t>6%</a:t>
                      </a:r>
                      <a:endParaRPr kumimoji="0" lang="en-IE" alt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Times New Roman" pitchFamily="18" charset="0"/>
                        </a:rPr>
                        <a:t>---</a:t>
                      </a:r>
                      <a:endParaRPr kumimoji="0" lang="en-IE" alt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Times New Roman" pitchFamily="18" charset="0"/>
                        </a:rPr>
                        <a:t>11%</a:t>
                      </a:r>
                      <a:endParaRPr kumimoji="0" lang="en-IE" alt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3425">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Times New Roman" pitchFamily="18" charset="0"/>
                        </a:rPr>
                        <a:t>School E %</a:t>
                      </a:r>
                      <a:endParaRPr kumimoji="0" lang="en-IE" alt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Times New Roman" pitchFamily="18" charset="0"/>
                        </a:rPr>
                        <a:t>40%</a:t>
                      </a:r>
                      <a:endParaRPr kumimoji="0" lang="en-IE" alt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Times New Roman" pitchFamily="18" charset="0"/>
                        </a:rPr>
                        <a:t>26%</a:t>
                      </a:r>
                      <a:endParaRPr kumimoji="0" lang="en-IE" alt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Times New Roman" pitchFamily="18" charset="0"/>
                        </a:rPr>
                        <a:t>---</a:t>
                      </a:r>
                      <a:endParaRPr kumimoji="0" lang="en-IE" alt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Times New Roman" pitchFamily="18" charset="0"/>
                        </a:rPr>
                        <a:t>34%</a:t>
                      </a:r>
                      <a:endParaRPr kumimoji="0" lang="en-IE" alt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5013">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Times New Roman" pitchFamily="18" charset="0"/>
                        </a:rPr>
                        <a:t>School F %</a:t>
                      </a:r>
                      <a:endParaRPr kumimoji="0" lang="en-IE" alt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Times New Roman" pitchFamily="18" charset="0"/>
                        </a:rPr>
                        <a:t>60%</a:t>
                      </a:r>
                      <a:endParaRPr kumimoji="0" lang="en-IE" alt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Times New Roman" pitchFamily="18" charset="0"/>
                        </a:rPr>
                        <a:t>8%</a:t>
                      </a:r>
                      <a:endParaRPr kumimoji="0" lang="en-IE" alt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Times New Roman" pitchFamily="18" charset="0"/>
                        </a:rPr>
                        <a:t>---</a:t>
                      </a:r>
                      <a:endParaRPr kumimoji="0" lang="en-IE" alt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Times New Roman" pitchFamily="18" charset="0"/>
                        </a:rPr>
                        <a:t>32%</a:t>
                      </a:r>
                      <a:endParaRPr kumimoji="0" lang="en-IE" alt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5013">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Times New Roman" pitchFamily="18" charset="0"/>
                        </a:rPr>
                        <a:t>School G %</a:t>
                      </a:r>
                      <a:endParaRPr kumimoji="0" lang="en-IE" alt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Times New Roman" pitchFamily="18" charset="0"/>
                        </a:rPr>
                        <a:t>81%</a:t>
                      </a:r>
                      <a:endParaRPr kumimoji="0" lang="en-IE" alt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Times New Roman" pitchFamily="18" charset="0"/>
                        </a:rPr>
                        <a:t>15%</a:t>
                      </a:r>
                      <a:endParaRPr kumimoji="0" lang="en-IE" alt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Times New Roman" pitchFamily="18" charset="0"/>
                        </a:rPr>
                        <a:t>---</a:t>
                      </a:r>
                      <a:endParaRPr kumimoji="0" lang="en-IE" alt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itchFamily="2" charset="2"/>
                        <a:buNone/>
                        <a:tabLst/>
                      </a:pPr>
                      <a:r>
                        <a:rPr kumimoji="0" lang="en-IE" altLang="en-US" sz="1800" b="1" i="0" u="none" strike="noStrike" cap="none" normalizeH="0" baseline="0" smtClean="0">
                          <a:ln>
                            <a:noFill/>
                          </a:ln>
                          <a:solidFill>
                            <a:schemeClr val="tx1"/>
                          </a:solidFill>
                          <a:effectLst>
                            <a:outerShdw blurRad="38100" dist="38100" dir="2700000" algn="tl">
                              <a:srgbClr val="000000"/>
                            </a:outerShdw>
                          </a:effectLst>
                          <a:latin typeface="Calibri" pitchFamily="34" charset="0"/>
                          <a:cs typeface="Times New Roman" pitchFamily="18" charset="0"/>
                        </a:rPr>
                        <a:t>4%</a:t>
                      </a:r>
                      <a:endParaRPr kumimoji="0" lang="en-IE" altLang="en-US" sz="1800" b="0" i="0" u="none" strike="noStrike" cap="none" normalizeH="0" baseline="0" smtClean="0">
                        <a:ln>
                          <a:noFill/>
                        </a:ln>
                        <a:solidFill>
                          <a:schemeClr val="tx1"/>
                        </a:solidFill>
                        <a:effectLst>
                          <a:outerShdw blurRad="38100" dist="38100" dir="2700000" algn="tl">
                            <a:srgbClr val="000000"/>
                          </a:outerShdw>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286516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836712"/>
            <a:ext cx="8496944" cy="2246769"/>
          </a:xfrm>
          <a:prstGeom prst="rect">
            <a:avLst/>
          </a:prstGeom>
        </p:spPr>
        <p:txBody>
          <a:bodyPr wrap="square">
            <a:spAutoFit/>
          </a:bodyPr>
          <a:lstStyle/>
          <a:p>
            <a:r>
              <a:rPr lang="en-US" sz="2000" b="1" dirty="0"/>
              <a:t>Bridging health and education (</a:t>
            </a:r>
            <a:r>
              <a:rPr lang="en-US" sz="2000" b="1" dirty="0" err="1"/>
              <a:t>Downes</a:t>
            </a:r>
            <a:r>
              <a:rPr lang="en-US" sz="2000" b="1" dirty="0"/>
              <a:t> &amp; Gilligan 2007</a:t>
            </a:r>
            <a:r>
              <a:rPr lang="en-US" sz="2000" b="1" dirty="0" smtClean="0"/>
              <a:t>)</a:t>
            </a:r>
          </a:p>
          <a:p>
            <a:endParaRPr lang="en-IE" sz="2000" dirty="0"/>
          </a:p>
          <a:p>
            <a:r>
              <a:rPr lang="en-IE" sz="2000" dirty="0"/>
              <a:t>Simply reframing school dropout as a health issue has the potential to bring new players into the effort — parents, health institutions, young people, civil rights groups — and to encourage public officials to think of the dropout problem as central to community </a:t>
            </a:r>
            <a:r>
              <a:rPr lang="en-IE" sz="2000" dirty="0" smtClean="0"/>
              <a:t>health and </a:t>
            </a:r>
            <a:r>
              <a:rPr lang="en-IE" sz="2000" dirty="0"/>
              <a:t>as a long-term solution beneficial to population health (Freudenberg and </a:t>
            </a:r>
            <a:r>
              <a:rPr lang="en-IE" sz="2000" dirty="0" err="1"/>
              <a:t>Ruglis</a:t>
            </a:r>
            <a:r>
              <a:rPr lang="en-IE" sz="2000" dirty="0"/>
              <a:t> 2007)</a:t>
            </a:r>
          </a:p>
        </p:txBody>
      </p:sp>
      <p:pic>
        <p:nvPicPr>
          <p:cNvPr id="3" name="Picture 2" descr="C:\Documents and Settings\mcloughv\Local Settings\Temporary Internet Files\Content.IE5\EGN1QYWT\MP900385951[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0827" y="3861048"/>
            <a:ext cx="3477260" cy="2483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3980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2800" b="1" dirty="0" smtClean="0"/>
              <a:t>Family support Outreach for emotional and practical supports: </a:t>
            </a:r>
            <a:r>
              <a:rPr lang="en-IE" sz="2800" b="1" i="1" dirty="0" smtClean="0"/>
              <a:t>Indicated Prevention Level, Chronic Need</a:t>
            </a:r>
            <a:r>
              <a:rPr lang="en-IE" sz="2800" b="1" dirty="0" smtClean="0"/>
              <a:t>, Intergenerational Drug Abuse, High School Non-Attendance</a:t>
            </a:r>
            <a:endParaRPr lang="en-IE" sz="2800"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1484784"/>
            <a:ext cx="399891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9703" y="2636912"/>
            <a:ext cx="8856984" cy="3170099"/>
          </a:xfrm>
          <a:prstGeom prst="rect">
            <a:avLst/>
          </a:prstGeom>
        </p:spPr>
        <p:txBody>
          <a:bodyPr wrap="square">
            <a:spAutoFit/>
          </a:bodyPr>
          <a:lstStyle/>
          <a:p>
            <a:r>
              <a:rPr lang="en-IE" sz="2000" dirty="0"/>
              <a:t>The </a:t>
            </a:r>
            <a:r>
              <a:rPr lang="en-IE" sz="2000" b="1" dirty="0"/>
              <a:t>Familiscope Morning Programme </a:t>
            </a:r>
            <a:r>
              <a:rPr lang="en-IE" sz="2000" dirty="0"/>
              <a:t>is an intervention used to support children </a:t>
            </a:r>
            <a:r>
              <a:rPr lang="en-IE" sz="2000" dirty="0" smtClean="0"/>
              <a:t>with chronic </a:t>
            </a:r>
            <a:r>
              <a:rPr lang="en-IE" sz="2000" dirty="0"/>
              <a:t>absenteeism. It </a:t>
            </a:r>
            <a:r>
              <a:rPr lang="en-IE" sz="2000" dirty="0" smtClean="0"/>
              <a:t>involves:</a:t>
            </a:r>
          </a:p>
          <a:p>
            <a:pPr marL="285750" indent="-285750">
              <a:buFont typeface="Arial" pitchFamily="34" charset="0"/>
              <a:buChar char="•"/>
            </a:pPr>
            <a:r>
              <a:rPr lang="en-IE" sz="2000" dirty="0" smtClean="0"/>
              <a:t> </a:t>
            </a:r>
            <a:r>
              <a:rPr lang="en-IE" sz="2000" dirty="0"/>
              <a:t>supporting parents to implement appropriate </a:t>
            </a:r>
            <a:r>
              <a:rPr lang="en-IE" sz="2000" dirty="0" smtClean="0"/>
              <a:t>morning and </a:t>
            </a:r>
            <a:r>
              <a:rPr lang="en-IE" sz="2000" dirty="0"/>
              <a:t>night time </a:t>
            </a:r>
            <a:r>
              <a:rPr lang="en-IE" sz="2000" dirty="0" smtClean="0"/>
              <a:t>routines </a:t>
            </a:r>
          </a:p>
          <a:p>
            <a:pPr marL="285750" indent="-285750">
              <a:buFont typeface="Arial" pitchFamily="34" charset="0"/>
              <a:buChar char="•"/>
            </a:pPr>
            <a:r>
              <a:rPr lang="en-IE" sz="2000" dirty="0" smtClean="0"/>
              <a:t>monitoring </a:t>
            </a:r>
            <a:r>
              <a:rPr lang="en-IE" sz="2000" dirty="0"/>
              <a:t>and tracking children’s </a:t>
            </a:r>
            <a:r>
              <a:rPr lang="en-IE" sz="2000" dirty="0" smtClean="0"/>
              <a:t>attendance </a:t>
            </a:r>
          </a:p>
          <a:p>
            <a:pPr marL="285750" indent="-285750">
              <a:buFont typeface="Arial" pitchFamily="34" charset="0"/>
              <a:buChar char="•"/>
            </a:pPr>
            <a:r>
              <a:rPr lang="en-IE" sz="2000" dirty="0" smtClean="0"/>
              <a:t>offering practical support </a:t>
            </a:r>
            <a:r>
              <a:rPr lang="en-IE" sz="2000" dirty="0"/>
              <a:t>and advice to parents to overcome the </a:t>
            </a:r>
            <a:r>
              <a:rPr lang="en-IE" sz="2000" dirty="0" smtClean="0"/>
              <a:t>issue </a:t>
            </a:r>
          </a:p>
          <a:p>
            <a:pPr marL="285750" indent="-285750">
              <a:buFont typeface="Arial" pitchFamily="34" charset="0"/>
              <a:buChar char="•"/>
            </a:pPr>
            <a:r>
              <a:rPr lang="en-IE" sz="2000" dirty="0" smtClean="0"/>
              <a:t>rewarding </a:t>
            </a:r>
            <a:r>
              <a:rPr lang="en-IE" sz="2000" dirty="0"/>
              <a:t>children for </a:t>
            </a:r>
            <a:r>
              <a:rPr lang="en-IE" sz="2000" dirty="0" smtClean="0"/>
              <a:t>improved school attendance </a:t>
            </a:r>
          </a:p>
          <a:p>
            <a:pPr marL="285750" indent="-285750">
              <a:buFont typeface="Arial" pitchFamily="34" charset="0"/>
              <a:buChar char="•"/>
            </a:pPr>
            <a:r>
              <a:rPr lang="en-IE" sz="2000" dirty="0" smtClean="0"/>
              <a:t>promoting </a:t>
            </a:r>
            <a:r>
              <a:rPr lang="en-IE" sz="2000" dirty="0"/>
              <a:t>an awareness of the link between poor school </a:t>
            </a:r>
            <a:r>
              <a:rPr lang="en-IE" sz="2000" dirty="0" smtClean="0"/>
              <a:t>attendance and </a:t>
            </a:r>
            <a:r>
              <a:rPr lang="en-IE" sz="2000" dirty="0"/>
              <a:t>early school </a:t>
            </a:r>
            <a:r>
              <a:rPr lang="en-IE" sz="2000" dirty="0" smtClean="0"/>
              <a:t>leaving</a:t>
            </a:r>
          </a:p>
          <a:p>
            <a:pPr marL="285750" indent="-285750">
              <a:buFont typeface="Arial" pitchFamily="34" charset="0"/>
              <a:buChar char="•"/>
            </a:pPr>
            <a:r>
              <a:rPr lang="en-IE" sz="2000" dirty="0" smtClean="0"/>
              <a:t>resolving </a:t>
            </a:r>
            <a:r>
              <a:rPr lang="en-IE" sz="2000" dirty="0"/>
              <a:t>transport </a:t>
            </a:r>
            <a:r>
              <a:rPr lang="en-IE" sz="2000" dirty="0" smtClean="0"/>
              <a:t>issues</a:t>
            </a:r>
          </a:p>
          <a:p>
            <a:pPr marL="285750" indent="-285750">
              <a:buFont typeface="Arial" pitchFamily="34" charset="0"/>
              <a:buChar char="•"/>
            </a:pPr>
            <a:r>
              <a:rPr lang="en-IE" sz="2000" dirty="0" smtClean="0"/>
              <a:t>engaging </a:t>
            </a:r>
            <a:r>
              <a:rPr lang="en-IE" sz="2000" dirty="0"/>
              <a:t>the necessary </a:t>
            </a:r>
            <a:r>
              <a:rPr lang="en-IE" sz="2000" dirty="0" smtClean="0"/>
              <a:t>outside supports </a:t>
            </a:r>
            <a:r>
              <a:rPr lang="en-IE" sz="2000" dirty="0"/>
              <a:t>to benefit the child. </a:t>
            </a:r>
          </a:p>
        </p:txBody>
      </p:sp>
    </p:spTree>
    <p:extLst>
      <p:ext uri="{BB962C8B-B14F-4D97-AF65-F5344CB8AC3E}">
        <p14:creationId xmlns:p14="http://schemas.microsoft.com/office/powerpoint/2010/main" val="21178611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188640"/>
            <a:ext cx="8568952" cy="3785652"/>
          </a:xfrm>
          <a:prstGeom prst="rect">
            <a:avLst/>
          </a:prstGeom>
        </p:spPr>
        <p:txBody>
          <a:bodyPr wrap="square">
            <a:spAutoFit/>
          </a:bodyPr>
          <a:lstStyle/>
          <a:p>
            <a:r>
              <a:rPr lang="en-US" sz="2000" dirty="0"/>
              <a:t>The Child Welfare Worker will regularly call to the </a:t>
            </a:r>
            <a:r>
              <a:rPr lang="en-US" sz="2000" dirty="0" smtClean="0"/>
              <a:t>child’s home </a:t>
            </a:r>
            <a:r>
              <a:rPr lang="en-US" sz="2000" dirty="0"/>
              <a:t>to </a:t>
            </a:r>
            <a:endParaRPr lang="en-US" sz="2000" dirty="0" smtClean="0"/>
          </a:p>
          <a:p>
            <a:pPr marL="285750" indent="-285750">
              <a:buFont typeface="Arial" pitchFamily="34" charset="0"/>
              <a:buChar char="•"/>
            </a:pPr>
            <a:r>
              <a:rPr lang="en-US" sz="2000" dirty="0" smtClean="0"/>
              <a:t>support </a:t>
            </a:r>
            <a:r>
              <a:rPr lang="en-US" sz="2000" dirty="0"/>
              <a:t>the parent implement morning time routines, </a:t>
            </a:r>
            <a:endParaRPr lang="en-US" sz="2000" dirty="0" smtClean="0"/>
          </a:p>
          <a:p>
            <a:pPr marL="285750" indent="-285750">
              <a:buFont typeface="Arial" pitchFamily="34" charset="0"/>
              <a:buChar char="•"/>
            </a:pPr>
            <a:r>
              <a:rPr lang="en-US" sz="2000" dirty="0" smtClean="0"/>
              <a:t>enable the breakfast, uniform </a:t>
            </a:r>
            <a:r>
              <a:rPr lang="en-US" sz="2000" dirty="0"/>
              <a:t>and schoolbag preparation, </a:t>
            </a:r>
            <a:endParaRPr lang="en-US" sz="2000" dirty="0" smtClean="0"/>
          </a:p>
          <a:p>
            <a:pPr marL="285750" indent="-285750">
              <a:buFont typeface="Arial" pitchFamily="34" charset="0"/>
              <a:buChar char="•"/>
            </a:pPr>
            <a:r>
              <a:rPr lang="en-US" sz="2000" dirty="0" smtClean="0"/>
              <a:t>ensure </a:t>
            </a:r>
            <a:r>
              <a:rPr lang="en-US" sz="2000" dirty="0"/>
              <a:t>the child gets to school on </a:t>
            </a:r>
            <a:r>
              <a:rPr lang="en-US" sz="2000" dirty="0" smtClean="0"/>
              <a:t>time</a:t>
            </a:r>
          </a:p>
          <a:p>
            <a:pPr marL="285750" indent="-285750">
              <a:buFont typeface="Arial" pitchFamily="34" charset="0"/>
              <a:buChar char="•"/>
            </a:pPr>
            <a:r>
              <a:rPr lang="en-US" sz="2000" dirty="0" smtClean="0"/>
              <a:t>support </a:t>
            </a:r>
            <a:r>
              <a:rPr lang="en-US" sz="2000" dirty="0"/>
              <a:t>the parent to be firm and follow through when a child is school refusing.</a:t>
            </a:r>
          </a:p>
          <a:p>
            <a:endParaRPr lang="en-US" sz="2000" dirty="0" smtClean="0"/>
          </a:p>
          <a:p>
            <a:r>
              <a:rPr lang="en-US" sz="2000" dirty="0" smtClean="0"/>
              <a:t>Work </a:t>
            </a:r>
            <a:r>
              <a:rPr lang="en-US" sz="2000" dirty="0"/>
              <a:t>is also carried out with the parents to support them with night-time routines i.e.</a:t>
            </a:r>
          </a:p>
          <a:p>
            <a:r>
              <a:rPr lang="en-US" sz="2000" dirty="0"/>
              <a:t>homework and bedtimes. The Child Welfare Worker will often transport the child to</a:t>
            </a:r>
          </a:p>
          <a:p>
            <a:r>
              <a:rPr lang="en-US" sz="2000" dirty="0"/>
              <a:t>school or arrange for the child to take the school bus when available. </a:t>
            </a:r>
          </a:p>
        </p:txBody>
      </p:sp>
      <p:pic>
        <p:nvPicPr>
          <p:cNvPr id="12290" name="Picture 2" descr="C:\Documents and Settings\mcloughv\Local Settings\Temporary Internet Files\Content.IE5\QYM6N3DI\MP90040280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4149080"/>
            <a:ext cx="2469770" cy="21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8033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348880"/>
            <a:ext cx="8712968" cy="3477875"/>
          </a:xfrm>
          <a:prstGeom prst="rect">
            <a:avLst/>
          </a:prstGeom>
        </p:spPr>
        <p:txBody>
          <a:bodyPr wrap="square">
            <a:spAutoFit/>
          </a:bodyPr>
          <a:lstStyle/>
          <a:p>
            <a:r>
              <a:rPr lang="en-US" sz="2000" dirty="0"/>
              <a:t>The ultimate </a:t>
            </a:r>
            <a:r>
              <a:rPr lang="en-US" sz="2000" dirty="0" smtClean="0"/>
              <a:t>goal is </a:t>
            </a:r>
            <a:r>
              <a:rPr lang="en-US" sz="2000" dirty="0"/>
              <a:t>to improve school attendance for children living in families that are often quite chaotic</a:t>
            </a:r>
            <a:r>
              <a:rPr lang="en-US" sz="2000" dirty="0" smtClean="0"/>
              <a:t>. Long </a:t>
            </a:r>
            <a:r>
              <a:rPr lang="en-US" sz="2000" dirty="0"/>
              <a:t>term the goal is to pass these skills to the parents and children so they will </a:t>
            </a:r>
            <a:r>
              <a:rPr lang="en-US" sz="2000" dirty="0" smtClean="0"/>
              <a:t>no longer </a:t>
            </a:r>
            <a:r>
              <a:rPr lang="en-US" sz="2000" dirty="0"/>
              <a:t>require support. Children who are consistently absent in their early school </a:t>
            </a:r>
            <a:r>
              <a:rPr lang="en-US" sz="2000" dirty="0" smtClean="0"/>
              <a:t>years rarely </a:t>
            </a:r>
            <a:r>
              <a:rPr lang="en-US" sz="2000" dirty="0"/>
              <a:t>catch up</a:t>
            </a:r>
            <a:r>
              <a:rPr lang="en-US" sz="2000" dirty="0" smtClean="0"/>
              <a:t>.</a:t>
            </a:r>
          </a:p>
          <a:p>
            <a:endParaRPr lang="en-US" sz="2000" dirty="0"/>
          </a:p>
          <a:p>
            <a:r>
              <a:rPr lang="en-US" sz="2000" dirty="0"/>
              <a:t>It was observed that </a:t>
            </a:r>
            <a:r>
              <a:rPr lang="en-US" sz="2000" b="1" dirty="0"/>
              <a:t>16 out of 19 </a:t>
            </a:r>
            <a:r>
              <a:rPr lang="en-US" sz="2000" dirty="0"/>
              <a:t>children on Familiscope’s Morning Programme</a:t>
            </a:r>
          </a:p>
          <a:p>
            <a:r>
              <a:rPr lang="en-US" sz="2000" dirty="0"/>
              <a:t>demonstrably improved their school attendance. 3 out of 19 did not improve attendance.</a:t>
            </a:r>
          </a:p>
          <a:p>
            <a:endParaRPr lang="en-US" sz="2000" dirty="0" smtClean="0"/>
          </a:p>
          <a:p>
            <a:r>
              <a:rPr lang="en-US" sz="2000" dirty="0" smtClean="0"/>
              <a:t>The </a:t>
            </a:r>
            <a:r>
              <a:rPr lang="en-US" sz="2000" dirty="0"/>
              <a:t>attendance gains are sizeable in a number of cases for those children who are </a:t>
            </a:r>
            <a:r>
              <a:rPr lang="en-US" sz="2000" dirty="0" smtClean="0"/>
              <a:t>most marginalized</a:t>
            </a:r>
            <a:endParaRPr lang="en-US" sz="2000"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908720"/>
            <a:ext cx="399891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17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490" y="332656"/>
            <a:ext cx="8424936" cy="4985980"/>
          </a:xfrm>
          <a:prstGeom prst="rect">
            <a:avLst/>
          </a:prstGeom>
        </p:spPr>
        <p:txBody>
          <a:bodyPr wrap="square">
            <a:spAutoFit/>
          </a:bodyPr>
          <a:lstStyle/>
          <a:p>
            <a:endParaRPr lang="en-US" sz="2000" dirty="0"/>
          </a:p>
          <a:p>
            <a:r>
              <a:rPr lang="en-US" sz="2000" dirty="0"/>
              <a:t>In Poland (</a:t>
            </a:r>
            <a:r>
              <a:rPr lang="en-US" sz="2000" dirty="0" smtClean="0"/>
              <a:t>CBOS 2006</a:t>
            </a:r>
            <a:r>
              <a:rPr lang="en-US" sz="2000" dirty="0"/>
              <a:t>), a national survey of 3,085 students, 900 teachers and 554 parents, across 150 </a:t>
            </a:r>
            <a:r>
              <a:rPr lang="en-US" sz="2000" dirty="0" smtClean="0"/>
              <a:t>schools</a:t>
            </a:r>
          </a:p>
          <a:p>
            <a:endParaRPr lang="en-US" sz="2000" dirty="0"/>
          </a:p>
          <a:p>
            <a:r>
              <a:rPr lang="en-US" sz="2000" dirty="0"/>
              <a:t>-Concerning conflict with teachers, a clear difference between primary and </a:t>
            </a:r>
            <a:r>
              <a:rPr lang="en-US" sz="2000" dirty="0" err="1"/>
              <a:t>postprimary</a:t>
            </a:r>
            <a:r>
              <a:rPr lang="en-US" sz="2000" dirty="0"/>
              <a:t> students emerged. 33% of students had at least one conflict with a teacher in a school year in primary school, 52% in gymnasium and 54% post-gymnasium. </a:t>
            </a:r>
            <a:endParaRPr lang="en-US" sz="2000" dirty="0" smtClean="0"/>
          </a:p>
          <a:p>
            <a:endParaRPr lang="en-US" sz="2000" dirty="0"/>
          </a:p>
          <a:p>
            <a:r>
              <a:rPr lang="en-US" sz="2000" dirty="0"/>
              <a:t>-Experience of school violence from teachers towards students was reported directly as being hit or knocked over by 6% of students with 13% reporting having observed this occur for others. Teachers’ use of offensive language towards students was reported by 16% as having been experienced directly individually and 28% as observed towards other students.</a:t>
            </a:r>
          </a:p>
          <a:p>
            <a:endParaRPr lang="en-US" sz="2000" dirty="0" smtClean="0"/>
          </a:p>
          <a:p>
            <a:endParaRPr lang="en-US" dirty="0"/>
          </a:p>
        </p:txBody>
      </p:sp>
    </p:spTree>
    <p:extLst>
      <p:ext uri="{BB962C8B-B14F-4D97-AF65-F5344CB8AC3E}">
        <p14:creationId xmlns:p14="http://schemas.microsoft.com/office/powerpoint/2010/main" val="1578668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305342"/>
            <a:ext cx="8424936" cy="4801314"/>
          </a:xfrm>
          <a:prstGeom prst="rect">
            <a:avLst/>
          </a:prstGeom>
        </p:spPr>
        <p:txBody>
          <a:bodyPr wrap="square">
            <a:spAutoFit/>
          </a:bodyPr>
          <a:lstStyle/>
          <a:p>
            <a:r>
              <a:rPr lang="en-IE" dirty="0"/>
              <a:t> </a:t>
            </a:r>
          </a:p>
          <a:p>
            <a:pPr lvl="0"/>
            <a:r>
              <a:rPr lang="en-US" sz="2400" b="1" dirty="0"/>
              <a:t>Challenging Fatalism and Substance Abuse</a:t>
            </a:r>
            <a:endParaRPr lang="en-IE" sz="2400" dirty="0"/>
          </a:p>
          <a:p>
            <a:pPr lvl="0"/>
            <a:endParaRPr lang="en-US" sz="2400" dirty="0" smtClean="0"/>
          </a:p>
          <a:p>
            <a:pPr lvl="0"/>
            <a:r>
              <a:rPr lang="en-US" sz="2400" dirty="0" smtClean="0"/>
              <a:t>Need </a:t>
            </a:r>
            <a:r>
              <a:rPr lang="en-US" sz="2400" dirty="0"/>
              <a:t>for strategies to challenge fatalism which is a risk factor for drug use and other self-harming </a:t>
            </a:r>
            <a:r>
              <a:rPr lang="en-US" sz="2400" dirty="0" err="1"/>
              <a:t>behaviour</a:t>
            </a:r>
            <a:r>
              <a:rPr lang="en-US" sz="2400" dirty="0"/>
              <a:t>, including a fatalism associated with early school leaving (</a:t>
            </a:r>
            <a:r>
              <a:rPr lang="en-US" sz="2400" dirty="0" err="1"/>
              <a:t>Kalichman</a:t>
            </a:r>
            <a:r>
              <a:rPr lang="en-US" sz="2400" dirty="0"/>
              <a:t> et al. 2000, </a:t>
            </a:r>
            <a:r>
              <a:rPr lang="en-US" sz="2400" dirty="0" err="1"/>
              <a:t>Downes</a:t>
            </a:r>
            <a:r>
              <a:rPr lang="en-US" sz="2400" dirty="0"/>
              <a:t> 2003; </a:t>
            </a:r>
            <a:r>
              <a:rPr lang="en-US" sz="2400" dirty="0" err="1"/>
              <a:t>Ivers</a:t>
            </a:r>
            <a:r>
              <a:rPr lang="en-US" sz="2400" dirty="0"/>
              <a:t>, </a:t>
            </a:r>
            <a:r>
              <a:rPr lang="en-US" sz="2400" dirty="0" err="1"/>
              <a:t>McLoughlin</a:t>
            </a:r>
            <a:r>
              <a:rPr lang="en-US" sz="2400" dirty="0"/>
              <a:t> &amp; </a:t>
            </a:r>
            <a:r>
              <a:rPr lang="en-US" sz="2400" dirty="0" err="1"/>
              <a:t>Downes</a:t>
            </a:r>
            <a:r>
              <a:rPr lang="en-US" sz="2400" dirty="0"/>
              <a:t> 2010</a:t>
            </a:r>
            <a:r>
              <a:rPr lang="en-US" sz="2400" dirty="0" smtClean="0"/>
              <a:t>)</a:t>
            </a:r>
          </a:p>
          <a:p>
            <a:pPr lvl="0"/>
            <a:endParaRPr lang="en-IE" sz="2400" dirty="0"/>
          </a:p>
          <a:p>
            <a:pPr lvl="0"/>
            <a:r>
              <a:rPr lang="en-US" sz="2400" dirty="0"/>
              <a:t>O’Connell &amp; Sheikh (2009) explored non-academic (non-cognitive) factors in early school leaving and found strong correlations with smoking and with lack of daily school preparation for early school leaving in a sample of over 25,000 8th grade US students from over 1,000 schools</a:t>
            </a:r>
            <a:endParaRPr lang="en-IE" sz="2400" dirty="0"/>
          </a:p>
        </p:txBody>
      </p:sp>
    </p:spTree>
    <p:extLst>
      <p:ext uri="{BB962C8B-B14F-4D97-AF65-F5344CB8AC3E}">
        <p14:creationId xmlns:p14="http://schemas.microsoft.com/office/powerpoint/2010/main" val="35621125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008" y="980728"/>
            <a:ext cx="6984776" cy="3447098"/>
          </a:xfrm>
          <a:prstGeom prst="rect">
            <a:avLst/>
          </a:prstGeom>
        </p:spPr>
        <p:txBody>
          <a:bodyPr wrap="square">
            <a:spAutoFit/>
          </a:bodyPr>
          <a:lstStyle/>
          <a:p>
            <a:endParaRPr lang="en-IE" sz="2800" b="1" i="1" dirty="0" smtClean="0"/>
          </a:p>
          <a:p>
            <a:r>
              <a:rPr lang="en-IE" sz="2800" b="1" i="1" dirty="0" smtClean="0"/>
              <a:t>Fear </a:t>
            </a:r>
            <a:r>
              <a:rPr lang="en-IE" sz="2800" b="1" i="1" dirty="0"/>
              <a:t>of failure – Internalising a failure </a:t>
            </a:r>
            <a:r>
              <a:rPr lang="en-IE" sz="2800" b="1" i="1" dirty="0" smtClean="0"/>
              <a:t>identity</a:t>
            </a:r>
          </a:p>
          <a:p>
            <a:endParaRPr lang="en-IE" i="1" dirty="0"/>
          </a:p>
          <a:p>
            <a:r>
              <a:rPr lang="en-IE" sz="2400" dirty="0" smtClean="0"/>
              <a:t>A </a:t>
            </a:r>
            <a:r>
              <a:rPr lang="en-IE" sz="2400" dirty="0"/>
              <a:t>wide range of educational theorists and educational psychologists recognise the danger of labelling students as failures (e.g. </a:t>
            </a:r>
            <a:r>
              <a:rPr lang="en-IE" sz="2400" dirty="0" err="1"/>
              <a:t>Merrett</a:t>
            </a:r>
            <a:r>
              <a:rPr lang="en-IE" sz="2400" dirty="0"/>
              <a:t> 1986; </a:t>
            </a:r>
            <a:r>
              <a:rPr lang="en-IE" sz="2400" dirty="0" err="1"/>
              <a:t>Glasser</a:t>
            </a:r>
            <a:r>
              <a:rPr lang="en-IE" sz="2400" dirty="0"/>
              <a:t> 1969; Warnock 1977; Handy &amp; Aitken 1990; </a:t>
            </a:r>
            <a:r>
              <a:rPr lang="en-IE" sz="2400" dirty="0" err="1"/>
              <a:t>Jimerson</a:t>
            </a:r>
            <a:r>
              <a:rPr lang="en-IE" sz="2400" dirty="0"/>
              <a:t> 1997; </a:t>
            </a:r>
            <a:r>
              <a:rPr lang="en-IE" sz="2400" dirty="0" err="1"/>
              <a:t>Kellaghan</a:t>
            </a:r>
            <a:r>
              <a:rPr lang="en-IE" sz="2400" dirty="0"/>
              <a:t> et al 1995; </a:t>
            </a:r>
            <a:r>
              <a:rPr lang="en-IE" sz="2400" dirty="0" err="1"/>
              <a:t>MacDevitt</a:t>
            </a:r>
            <a:r>
              <a:rPr lang="en-IE" sz="2400" dirty="0"/>
              <a:t> 1998; Kelly 1999; </a:t>
            </a:r>
            <a:r>
              <a:rPr lang="en-IE" sz="2400" dirty="0" err="1"/>
              <a:t>Downes</a:t>
            </a:r>
            <a:r>
              <a:rPr lang="en-IE" sz="2400" dirty="0"/>
              <a:t> 2003)</a:t>
            </a:r>
          </a:p>
        </p:txBody>
      </p:sp>
      <p:pic>
        <p:nvPicPr>
          <p:cNvPr id="18435" name="Picture 3" descr="C:\Documents and Settings\mcloughv\Local Settings\Temporary Internet Files\Content.IE5\XLMZF702\MP90034140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8037" y="3996938"/>
            <a:ext cx="1566480" cy="219600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Documents and Settings\mcloughv\Local Settings\Temporary Internet Files\Content.IE5\YL6OEWZS\MP9004423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4509120"/>
            <a:ext cx="2978773" cy="198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496" y="380563"/>
            <a:ext cx="8856984" cy="646331"/>
          </a:xfrm>
          <a:prstGeom prst="rect">
            <a:avLst/>
          </a:prstGeom>
        </p:spPr>
        <p:txBody>
          <a:bodyPr wrap="square">
            <a:spAutoFit/>
          </a:bodyPr>
          <a:lstStyle/>
          <a:p>
            <a:r>
              <a:rPr lang="en-IE" b="1" i="1" dirty="0"/>
              <a:t>Fear of failure – Internalising a failure identity</a:t>
            </a:r>
            <a:r>
              <a:rPr lang="en-IE" dirty="0"/>
              <a:t> – Need emotional supports and public ceremonies to recognise achievement (</a:t>
            </a:r>
            <a:r>
              <a:rPr lang="en-IE" dirty="0" err="1"/>
              <a:t>Hegarty</a:t>
            </a:r>
            <a:r>
              <a:rPr lang="en-IE" dirty="0"/>
              <a:t> 2007; </a:t>
            </a:r>
            <a:r>
              <a:rPr lang="en-IE" dirty="0" err="1"/>
              <a:t>Ecorys</a:t>
            </a:r>
            <a:r>
              <a:rPr lang="en-IE" dirty="0"/>
              <a:t> 2013)</a:t>
            </a:r>
          </a:p>
        </p:txBody>
      </p:sp>
    </p:spTree>
    <p:extLst>
      <p:ext uri="{BB962C8B-B14F-4D97-AF65-F5344CB8AC3E}">
        <p14:creationId xmlns:p14="http://schemas.microsoft.com/office/powerpoint/2010/main" val="5106908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524944"/>
            <a:ext cx="8568952" cy="2062103"/>
          </a:xfrm>
          <a:prstGeom prst="rect">
            <a:avLst/>
          </a:prstGeom>
        </p:spPr>
        <p:txBody>
          <a:bodyPr wrap="square">
            <a:spAutoFit/>
          </a:bodyPr>
          <a:lstStyle/>
          <a:p>
            <a:r>
              <a:rPr lang="en-IE" sz="2800" b="1" i="1" dirty="0"/>
              <a:t>Fear of success</a:t>
            </a:r>
            <a:r>
              <a:rPr lang="en-IE" sz="2800" b="1" dirty="0"/>
              <a:t> (</a:t>
            </a:r>
            <a:r>
              <a:rPr lang="en-IE" sz="2800" b="1" dirty="0" err="1"/>
              <a:t>Ivers</a:t>
            </a:r>
            <a:r>
              <a:rPr lang="en-IE" sz="2800" b="1" dirty="0"/>
              <a:t> &amp; </a:t>
            </a:r>
            <a:r>
              <a:rPr lang="en-IE" sz="2800" b="1" dirty="0" err="1"/>
              <a:t>Downes</a:t>
            </a:r>
            <a:r>
              <a:rPr lang="en-IE" sz="2800" b="1" dirty="0"/>
              <a:t> 2012</a:t>
            </a:r>
            <a:r>
              <a:rPr lang="en-IE" sz="2800" b="1" dirty="0" smtClean="0"/>
              <a:t>)</a:t>
            </a:r>
          </a:p>
          <a:p>
            <a:endParaRPr lang="en-IE" sz="2800" b="1" dirty="0"/>
          </a:p>
          <a:p>
            <a:r>
              <a:rPr lang="en-IE" sz="2400" dirty="0" err="1" smtClean="0"/>
              <a:t>Ivers</a:t>
            </a:r>
            <a:r>
              <a:rPr lang="en-IE" sz="2400" dirty="0"/>
              <a:t>, J. &amp; </a:t>
            </a:r>
            <a:r>
              <a:rPr lang="en-IE" sz="2400" dirty="0" err="1"/>
              <a:t>Downes</a:t>
            </a:r>
            <a:r>
              <a:rPr lang="en-IE" sz="2400" dirty="0"/>
              <a:t>, P (2012). A phenomenological reinterpretation of Horner's fear of success in terms of social class.</a:t>
            </a:r>
            <a:r>
              <a:rPr lang="en-IE" sz="2400" i="1" dirty="0"/>
              <a:t> European Journal of Psychology of Education</a:t>
            </a:r>
            <a:r>
              <a:rPr lang="en-IE" sz="2400" dirty="0"/>
              <a:t>, </a:t>
            </a:r>
            <a:r>
              <a:rPr lang="en-IE" sz="2400" dirty="0" err="1"/>
              <a:t>Vol</a:t>
            </a:r>
            <a:r>
              <a:rPr lang="en-IE" sz="2400" dirty="0"/>
              <a:t> 27, Number 3, 369-388</a:t>
            </a:r>
            <a:r>
              <a:rPr lang="en-IE" sz="2400" b="1" dirty="0"/>
              <a:t> </a:t>
            </a:r>
            <a:endParaRPr lang="en-IE" sz="2400" dirty="0"/>
          </a:p>
        </p:txBody>
      </p:sp>
      <p:pic>
        <p:nvPicPr>
          <p:cNvPr id="3" name="Picture 4" descr="C:\Documents and Settings\mcloughv\Local Settings\Temporary Internet Files\Content.IE5\YL6OEWZS\MP90044236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861048"/>
            <a:ext cx="2978773" cy="1980000"/>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C:\Program Files\Microsoft Office\MEDIA\CAGCAT10\j03029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339048"/>
            <a:ext cx="2157120" cy="30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1082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720840"/>
            <a:ext cx="8280920" cy="3046988"/>
          </a:xfrm>
          <a:prstGeom prst="rect">
            <a:avLst/>
          </a:prstGeom>
        </p:spPr>
        <p:txBody>
          <a:bodyPr wrap="square">
            <a:spAutoFit/>
          </a:bodyPr>
          <a:lstStyle/>
          <a:p>
            <a:r>
              <a:rPr lang="en-IE" sz="2400" dirty="0" err="1"/>
              <a:t>Suldo</a:t>
            </a:r>
            <a:r>
              <a:rPr lang="en-IE" sz="2400" dirty="0"/>
              <a:t> et al., (2010) discuss the supports needed for provision of ‘a continuum of tiered intervention services, including prevention and universal intervention (e.g., school wide positive </a:t>
            </a:r>
            <a:r>
              <a:rPr lang="en-IE" sz="2400" dirty="0" err="1"/>
              <a:t>behavioral</a:t>
            </a:r>
            <a:r>
              <a:rPr lang="en-IE" sz="2400" dirty="0"/>
              <a:t> supports, school climate promotion), targeted interventions for students at risk (e.g., social skills and anger management groups, classroom management strategies), and intensive individualized interventions with community support (e.g., therapy, implementation of </a:t>
            </a:r>
            <a:r>
              <a:rPr lang="en-IE" sz="2400" dirty="0" err="1"/>
              <a:t>behavior</a:t>
            </a:r>
            <a:r>
              <a:rPr lang="en-IE" sz="2400" dirty="0"/>
              <a:t> intervention plans) in schools’</a:t>
            </a:r>
          </a:p>
        </p:txBody>
      </p:sp>
    </p:spTree>
    <p:extLst>
      <p:ext uri="{BB962C8B-B14F-4D97-AF65-F5344CB8AC3E}">
        <p14:creationId xmlns:p14="http://schemas.microsoft.com/office/powerpoint/2010/main" val="40975403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76672"/>
            <a:ext cx="8640960" cy="1200329"/>
          </a:xfrm>
          <a:prstGeom prst="rect">
            <a:avLst/>
          </a:prstGeom>
        </p:spPr>
        <p:txBody>
          <a:bodyPr wrap="square">
            <a:spAutoFit/>
          </a:bodyPr>
          <a:lstStyle/>
          <a:p>
            <a:pPr algn="ctr"/>
            <a:r>
              <a:rPr lang="en-IE" sz="2400" b="1" dirty="0"/>
              <a:t>C1. ‘Beyond a patchwork’ (EUNEC 2013) approach of System Fragmentation: Clarity on which Prevention Levels the Service is Targeting</a:t>
            </a:r>
            <a:endParaRPr lang="en-IE" sz="2400" dirty="0"/>
          </a:p>
        </p:txBody>
      </p:sp>
      <p:pic>
        <p:nvPicPr>
          <p:cNvPr id="5" name="Picture 2" descr="C:\Documents and Settings\mcloughv\Local Settings\Temporary Internet Files\Content.IE5\67RP7K88\MC9001543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6792" y="1268760"/>
            <a:ext cx="2457208" cy="24046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9512" y="1700808"/>
            <a:ext cx="6678488" cy="2092881"/>
          </a:xfrm>
          <a:prstGeom prst="rect">
            <a:avLst/>
          </a:prstGeom>
        </p:spPr>
        <p:txBody>
          <a:bodyPr wrap="square">
            <a:spAutoFit/>
          </a:bodyPr>
          <a:lstStyle/>
          <a:p>
            <a:r>
              <a:rPr lang="en-IE" dirty="0" smtClean="0"/>
              <a:t>The three widely recognized prevention approaches in public health are: </a:t>
            </a:r>
          </a:p>
          <a:p>
            <a:endParaRPr lang="en-IE" dirty="0" smtClean="0"/>
          </a:p>
          <a:p>
            <a:r>
              <a:rPr lang="en-IE" sz="2000" b="1" dirty="0" smtClean="0"/>
              <a:t>UNIVERSAL, SELECTED</a:t>
            </a:r>
            <a:r>
              <a:rPr lang="en-IE" sz="2000" dirty="0" smtClean="0"/>
              <a:t> and </a:t>
            </a:r>
            <a:r>
              <a:rPr lang="en-IE" sz="2000" b="1" dirty="0" smtClean="0"/>
              <a:t>INDICATED</a:t>
            </a:r>
            <a:r>
              <a:rPr lang="en-IE" sz="2000" dirty="0" smtClean="0"/>
              <a:t> prevention (Burkhart 2004; </a:t>
            </a:r>
            <a:r>
              <a:rPr lang="en-IE" sz="2000" dirty="0" err="1" smtClean="0"/>
              <a:t>Reinke</a:t>
            </a:r>
            <a:r>
              <a:rPr lang="en-IE" sz="2000" dirty="0" smtClean="0"/>
              <a:t> et al., 2009). </a:t>
            </a:r>
          </a:p>
          <a:p>
            <a:endParaRPr lang="en-IE" dirty="0" smtClean="0"/>
          </a:p>
          <a:p>
            <a:endParaRPr lang="en-IE" dirty="0"/>
          </a:p>
        </p:txBody>
      </p:sp>
      <p:sp>
        <p:nvSpPr>
          <p:cNvPr id="6" name="Rectangle 5"/>
          <p:cNvSpPr/>
          <p:nvPr/>
        </p:nvSpPr>
        <p:spPr>
          <a:xfrm>
            <a:off x="251520" y="3284984"/>
            <a:ext cx="6606480" cy="1323439"/>
          </a:xfrm>
          <a:prstGeom prst="rect">
            <a:avLst/>
          </a:prstGeom>
        </p:spPr>
        <p:txBody>
          <a:bodyPr wrap="square">
            <a:spAutoFit/>
          </a:bodyPr>
          <a:lstStyle/>
          <a:p>
            <a:pPr>
              <a:spcBef>
                <a:spcPts val="600"/>
              </a:spcBef>
            </a:pPr>
            <a:r>
              <a:rPr lang="en-IE" sz="2000" dirty="0" smtClean="0"/>
              <a:t>• </a:t>
            </a:r>
            <a:r>
              <a:rPr lang="en-IE" sz="2000" b="1" dirty="0" smtClean="0"/>
              <a:t>UNIVERSAL</a:t>
            </a:r>
            <a:r>
              <a:rPr lang="en-IE" sz="2000" dirty="0" smtClean="0"/>
              <a:t> prevention applies to school, classroom and community-wide systems for all students and their families   (e.g. Teacher conflict resolution skills, Whole school bullying prevention approaches engaging all families). </a:t>
            </a:r>
            <a:endParaRPr lang="en-IE" sz="2000" dirty="0"/>
          </a:p>
        </p:txBody>
      </p:sp>
    </p:spTree>
    <p:extLst>
      <p:ext uri="{BB962C8B-B14F-4D97-AF65-F5344CB8AC3E}">
        <p14:creationId xmlns:p14="http://schemas.microsoft.com/office/powerpoint/2010/main" val="19687578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692696"/>
            <a:ext cx="8496944" cy="2000548"/>
          </a:xfrm>
          <a:prstGeom prst="rect">
            <a:avLst/>
          </a:prstGeom>
        </p:spPr>
        <p:txBody>
          <a:bodyPr wrap="square">
            <a:spAutoFit/>
          </a:bodyPr>
          <a:lstStyle/>
          <a:p>
            <a:r>
              <a:rPr lang="en-IE" sz="2400" dirty="0" smtClean="0"/>
              <a:t>•</a:t>
            </a:r>
            <a:r>
              <a:rPr lang="en-IE" sz="2800" b="1" dirty="0" smtClean="0"/>
              <a:t> SELECTED </a:t>
            </a:r>
            <a:r>
              <a:rPr lang="en-IE" sz="2400" dirty="0" smtClean="0"/>
              <a:t>prevention </a:t>
            </a:r>
            <a:r>
              <a:rPr lang="en-IE" sz="2400" dirty="0"/>
              <a:t>targets specialized </a:t>
            </a:r>
            <a:r>
              <a:rPr lang="en-IE" sz="2400" dirty="0" smtClean="0"/>
              <a:t>groups of students </a:t>
            </a:r>
            <a:r>
              <a:rPr lang="en-IE" sz="2400" dirty="0"/>
              <a:t>at risk of early </a:t>
            </a:r>
            <a:r>
              <a:rPr lang="en-IE" sz="2400" dirty="0" smtClean="0"/>
              <a:t>school </a:t>
            </a:r>
            <a:r>
              <a:rPr lang="en-IE" sz="2400" dirty="0"/>
              <a:t>leaving and their families (e.g. some family support programmes can work more efficiently at a group level than simply individually for families in need but not at chronic need levels). </a:t>
            </a:r>
          </a:p>
        </p:txBody>
      </p:sp>
      <p:sp>
        <p:nvSpPr>
          <p:cNvPr id="3" name="Rectangle 2"/>
          <p:cNvSpPr/>
          <p:nvPr/>
        </p:nvSpPr>
        <p:spPr>
          <a:xfrm>
            <a:off x="323528" y="2852936"/>
            <a:ext cx="6534472" cy="1569660"/>
          </a:xfrm>
          <a:prstGeom prst="rect">
            <a:avLst/>
          </a:prstGeom>
        </p:spPr>
        <p:txBody>
          <a:bodyPr wrap="square">
            <a:spAutoFit/>
          </a:bodyPr>
          <a:lstStyle/>
          <a:p>
            <a:r>
              <a:rPr lang="en-IE" sz="2400" dirty="0" smtClean="0"/>
              <a:t>• </a:t>
            </a:r>
            <a:r>
              <a:rPr lang="en-IE" sz="2400" b="1" dirty="0" smtClean="0"/>
              <a:t>INDICATED</a:t>
            </a:r>
            <a:r>
              <a:rPr lang="en-IE" sz="2400" dirty="0" smtClean="0"/>
              <a:t> prevention engages in specialized, individualized systems for students with high risk of early school leaving and their families – Chronic need</a:t>
            </a:r>
            <a:endParaRPr lang="en-IE" sz="2400" dirty="0"/>
          </a:p>
        </p:txBody>
      </p:sp>
    </p:spTree>
    <p:extLst>
      <p:ext uri="{BB962C8B-B14F-4D97-AF65-F5344CB8AC3E}">
        <p14:creationId xmlns:p14="http://schemas.microsoft.com/office/powerpoint/2010/main" val="26505585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5"/>
            <a:ext cx="8640960" cy="4708981"/>
          </a:xfrm>
          <a:prstGeom prst="rect">
            <a:avLst/>
          </a:prstGeom>
        </p:spPr>
        <p:txBody>
          <a:bodyPr wrap="square">
            <a:spAutoFit/>
          </a:bodyPr>
          <a:lstStyle/>
          <a:p>
            <a:r>
              <a:rPr lang="en-IE" sz="2800" b="1" dirty="0" smtClean="0"/>
              <a:t>INDICATED </a:t>
            </a:r>
            <a:r>
              <a:rPr lang="en-IE" sz="2400" dirty="0" smtClean="0"/>
              <a:t>prevention – chronic need – </a:t>
            </a:r>
            <a:r>
              <a:rPr lang="en-IE" sz="2400" dirty="0"/>
              <a:t>Requires more than afterschool homework support approach (</a:t>
            </a:r>
            <a:r>
              <a:rPr lang="en-IE" sz="2400" dirty="0" err="1"/>
              <a:t>Downes</a:t>
            </a:r>
            <a:r>
              <a:rPr lang="en-IE" sz="2400" dirty="0"/>
              <a:t> et al 2006), more than ‘mentors’ to more complex emotional and academic </a:t>
            </a:r>
            <a:r>
              <a:rPr lang="en-IE" sz="2400" dirty="0" smtClean="0"/>
              <a:t>supports</a:t>
            </a:r>
          </a:p>
          <a:p>
            <a:endParaRPr lang="en-IE" sz="2400" dirty="0"/>
          </a:p>
          <a:p>
            <a:r>
              <a:rPr lang="en-IE" sz="2400" dirty="0"/>
              <a:t> The </a:t>
            </a:r>
            <a:r>
              <a:rPr lang="en-IE" sz="2400" dirty="0" err="1"/>
              <a:t>VaSkooli</a:t>
            </a:r>
            <a:r>
              <a:rPr lang="en-IE" sz="2400" dirty="0"/>
              <a:t> project in </a:t>
            </a:r>
            <a:r>
              <a:rPr lang="en-IE" sz="2400" dirty="0" err="1"/>
              <a:t>theTurku</a:t>
            </a:r>
            <a:r>
              <a:rPr lang="en-IE" sz="2400" dirty="0"/>
              <a:t> and </a:t>
            </a:r>
            <a:r>
              <a:rPr lang="en-IE" sz="2400" dirty="0" err="1"/>
              <a:t>Salo</a:t>
            </a:r>
            <a:r>
              <a:rPr lang="en-IE" sz="2400" dirty="0"/>
              <a:t> regions of South-West Finland </a:t>
            </a:r>
            <a:r>
              <a:rPr lang="en-IE" sz="2400" dirty="0" smtClean="0"/>
              <a:t>acknowledges </a:t>
            </a:r>
            <a:r>
              <a:rPr lang="en-IE" sz="2400" dirty="0"/>
              <a:t>the ‘difficulties in reaching the youngsters and their </a:t>
            </a:r>
            <a:r>
              <a:rPr lang="en-IE" sz="2400" dirty="0" smtClean="0"/>
              <a:t>families</a:t>
            </a:r>
            <a:r>
              <a:rPr lang="en-IE" sz="2400" dirty="0"/>
              <a:t>, who do not participate in any of the special services provided </a:t>
            </a:r>
            <a:r>
              <a:rPr lang="en-IE" sz="2400" dirty="0" smtClean="0"/>
              <a:t>by </a:t>
            </a:r>
            <a:r>
              <a:rPr lang="en-IE" sz="2400" dirty="0"/>
              <a:t>the sub-projects’ (</a:t>
            </a:r>
            <a:r>
              <a:rPr lang="en-IE" sz="2400" dirty="0" err="1"/>
              <a:t>Ahola</a:t>
            </a:r>
            <a:r>
              <a:rPr lang="en-IE" sz="2400" dirty="0"/>
              <a:t> &amp; </a:t>
            </a:r>
            <a:r>
              <a:rPr lang="en-IE" sz="2400" dirty="0" err="1"/>
              <a:t>Kivela</a:t>
            </a:r>
            <a:r>
              <a:rPr lang="en-IE" sz="2400" dirty="0"/>
              <a:t> </a:t>
            </a:r>
            <a:r>
              <a:rPr lang="en-IE" sz="2400" dirty="0" smtClean="0"/>
              <a:t>2007). </a:t>
            </a:r>
          </a:p>
          <a:p>
            <a:endParaRPr lang="en-IE" sz="2400" dirty="0"/>
          </a:p>
          <a:p>
            <a:pPr algn="ctr"/>
            <a:r>
              <a:rPr lang="en-IE" sz="2800" b="1" dirty="0"/>
              <a:t>ALL 3 levels need to be focused on in a national and regional strategy </a:t>
            </a:r>
          </a:p>
          <a:p>
            <a:endParaRPr lang="en-IE" sz="2400" dirty="0"/>
          </a:p>
        </p:txBody>
      </p:sp>
    </p:spTree>
    <p:extLst>
      <p:ext uri="{BB962C8B-B14F-4D97-AF65-F5344CB8AC3E}">
        <p14:creationId xmlns:p14="http://schemas.microsoft.com/office/powerpoint/2010/main" val="13872348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91" y="1412776"/>
            <a:ext cx="8928992" cy="1477328"/>
          </a:xfrm>
          <a:prstGeom prst="rect">
            <a:avLst/>
          </a:prstGeom>
        </p:spPr>
        <p:txBody>
          <a:bodyPr wrap="square">
            <a:spAutoFit/>
          </a:bodyPr>
          <a:lstStyle/>
          <a:p>
            <a:r>
              <a:rPr lang="en-IE" dirty="0"/>
              <a:t> </a:t>
            </a:r>
          </a:p>
          <a:p>
            <a:pPr algn="ctr"/>
            <a:r>
              <a:rPr lang="en-IE" sz="2400" b="1" dirty="0"/>
              <a:t>C2. ‘Beyond a patchwork’ (EUNEC 2013) approach of System Fragmentation: From Multiple Agencies to Cohesive Multidisciplinary Teams</a:t>
            </a:r>
          </a:p>
        </p:txBody>
      </p:sp>
      <p:pic>
        <p:nvPicPr>
          <p:cNvPr id="5" name="Picture 2" descr="C:\Documents and Settings\mcloughv\Local Settings\Temporary Internet Files\Content.IE5\67RP7K88\MC9001543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3429000"/>
            <a:ext cx="2457208" cy="2404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2190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836712"/>
            <a:ext cx="8712968" cy="5632311"/>
          </a:xfrm>
          <a:prstGeom prst="rect">
            <a:avLst/>
          </a:prstGeom>
        </p:spPr>
        <p:txBody>
          <a:bodyPr wrap="square">
            <a:spAutoFit/>
          </a:bodyPr>
          <a:lstStyle/>
          <a:p>
            <a:r>
              <a:rPr lang="en-IE" sz="2000" dirty="0"/>
              <a:t>The </a:t>
            </a:r>
            <a:r>
              <a:rPr lang="en-IE" sz="2000" i="1" dirty="0"/>
              <a:t>Alliances for Inclusion</a:t>
            </a:r>
            <a:r>
              <a:rPr lang="en-IE" sz="2000" dirty="0"/>
              <a:t> report (Edwards &amp; </a:t>
            </a:r>
            <a:r>
              <a:rPr lang="en-IE" sz="2000" dirty="0" err="1"/>
              <a:t>Downes</a:t>
            </a:r>
            <a:r>
              <a:rPr lang="en-IE" sz="2000" dirty="0"/>
              <a:t> 2013) reviewed the enabling conditions for the effectiveness of multidisciplinary teams and </a:t>
            </a:r>
            <a:r>
              <a:rPr lang="en-IE" sz="2000" dirty="0" err="1"/>
              <a:t>crosssectoral</a:t>
            </a:r>
            <a:r>
              <a:rPr lang="en-IE" sz="2000" dirty="0"/>
              <a:t> approaches for early school leaving prevention, building on 16 examples from 10 European countries. </a:t>
            </a:r>
          </a:p>
          <a:p>
            <a:r>
              <a:rPr lang="en-IE" sz="2000" dirty="0"/>
              <a:t> </a:t>
            </a:r>
          </a:p>
          <a:p>
            <a:r>
              <a:rPr lang="en-IE" sz="2000" dirty="0"/>
              <a:t>-A policy focus is needed to go beyond multiple agencies -Need to minimise fragmentation across diverse services ‘passing on bits of the child’ and family (Edwards &amp; </a:t>
            </a:r>
            <a:r>
              <a:rPr lang="en-IE" sz="2000" dirty="0" err="1"/>
              <a:t>Downes</a:t>
            </a:r>
            <a:r>
              <a:rPr lang="en-IE" sz="2000" dirty="0"/>
              <a:t> 2013)</a:t>
            </a:r>
          </a:p>
          <a:p>
            <a:r>
              <a:rPr lang="en-IE" sz="2000" dirty="0"/>
              <a:t> </a:t>
            </a:r>
          </a:p>
          <a:p>
            <a:r>
              <a:rPr lang="en-IE" sz="2000" dirty="0"/>
              <a:t>-the multi-faceted nature of risk requires a multi-faceted response that needs to go beyond referrals to disparate services resulting in this ‘passing on bits of the child’</a:t>
            </a:r>
          </a:p>
          <a:p>
            <a:r>
              <a:rPr lang="en-IE" sz="2000" dirty="0"/>
              <a:t>- For genuine </a:t>
            </a:r>
            <a:r>
              <a:rPr lang="en-IE" sz="2000" dirty="0" err="1"/>
              <a:t>interprofessional</a:t>
            </a:r>
            <a:r>
              <a:rPr lang="en-IE" sz="2000" dirty="0"/>
              <a:t> collaboration for early school leaving prevention, for example, between schools and multidisciplinary teams of outreach care workers, therapists/counsellors, nurses, speech and language therapists, social workers, occupational therapists, policy-led co-location is not sufficient. Efforts are needed to support inter-professional collaborations and overcome resistance. It is not enough just to designate a desk for these services in schools.  </a:t>
            </a:r>
          </a:p>
        </p:txBody>
      </p:sp>
    </p:spTree>
    <p:extLst>
      <p:ext uri="{BB962C8B-B14F-4D97-AF65-F5344CB8AC3E}">
        <p14:creationId xmlns:p14="http://schemas.microsoft.com/office/powerpoint/2010/main" val="35927797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490" y="908720"/>
            <a:ext cx="8712968" cy="4401205"/>
          </a:xfrm>
          <a:prstGeom prst="rect">
            <a:avLst/>
          </a:prstGeom>
        </p:spPr>
        <p:txBody>
          <a:bodyPr wrap="square">
            <a:spAutoFit/>
          </a:bodyPr>
          <a:lstStyle/>
          <a:p>
            <a:r>
              <a:rPr lang="en-IE" sz="2000" dirty="0"/>
              <a:t>- </a:t>
            </a:r>
            <a:r>
              <a:rPr lang="en-IE" sz="2000" dirty="0" smtClean="0"/>
              <a:t>There </a:t>
            </a:r>
            <a:r>
              <a:rPr lang="en-IE" sz="2000" dirty="0"/>
              <a:t>is a need to focus on interventions across multiple domains (e.g., family, school, groups, individual, community, see also </a:t>
            </a:r>
            <a:r>
              <a:rPr lang="en-IE" sz="2000" dirty="0" err="1"/>
              <a:t>Reinke</a:t>
            </a:r>
            <a:r>
              <a:rPr lang="en-IE" sz="2000" dirty="0"/>
              <a:t> et </a:t>
            </a:r>
            <a:r>
              <a:rPr lang="en-IE" sz="2000" dirty="0" err="1"/>
              <a:t>al’s</a:t>
            </a:r>
            <a:r>
              <a:rPr lang="en-IE" sz="2000" dirty="0"/>
              <a:t> 2009 review of US combined </a:t>
            </a:r>
            <a:r>
              <a:rPr lang="en-IE" sz="2000" dirty="0" smtClean="0"/>
              <a:t>school </a:t>
            </a:r>
            <a:r>
              <a:rPr lang="en-IE" sz="2000" dirty="0"/>
              <a:t>and family interventions) with a focus on system change (institutions and environment), as well as individual </a:t>
            </a:r>
            <a:r>
              <a:rPr lang="en-IE" sz="2000" dirty="0" smtClean="0"/>
              <a:t>change</a:t>
            </a:r>
          </a:p>
          <a:p>
            <a:endParaRPr lang="en-IE" sz="2000" dirty="0"/>
          </a:p>
          <a:p>
            <a:r>
              <a:rPr lang="en-IE" sz="2000" dirty="0"/>
              <a:t>- There is not one single </a:t>
            </a:r>
            <a:r>
              <a:rPr lang="en-IE" sz="2000" dirty="0" err="1"/>
              <a:t>generalisable</a:t>
            </a:r>
            <a:r>
              <a:rPr lang="en-IE" sz="2000" dirty="0"/>
              <a:t> ideal model or specific list of disciplinary professionals but a European framework of key structural indicators could be established to guide such models. Such indicators could include addressing issues such as a) a continuum of care, b) stakeholder representation for distinct marginalised groups that are being sought to be reached, c) specific implementation plans for bullying prevention, c) specific alternatives to suspension and expulsion from school, d) an outreach strategy for supporting marginalised families, e) teacher professional development for conflict resolution and diversity skills.</a:t>
            </a:r>
          </a:p>
        </p:txBody>
      </p:sp>
    </p:spTree>
    <p:extLst>
      <p:ext uri="{BB962C8B-B14F-4D97-AF65-F5344CB8AC3E}">
        <p14:creationId xmlns:p14="http://schemas.microsoft.com/office/powerpoint/2010/main" val="3403317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016" y="3284984"/>
            <a:ext cx="8856984" cy="1938992"/>
          </a:xfrm>
          <a:prstGeom prst="rect">
            <a:avLst/>
          </a:prstGeom>
        </p:spPr>
        <p:txBody>
          <a:bodyPr wrap="square">
            <a:spAutoFit/>
          </a:bodyPr>
          <a:lstStyle/>
          <a:p>
            <a:r>
              <a:rPr lang="en-IE" sz="2000" dirty="0"/>
              <a:t>A number of US longitudinal studies provide evidence that a </a:t>
            </a:r>
            <a:r>
              <a:rPr lang="en-IE" sz="2000" dirty="0" smtClean="0"/>
              <a:t>teacher’s report </a:t>
            </a:r>
            <a:r>
              <a:rPr lang="en-IE" sz="2000" dirty="0"/>
              <a:t>of a supportive relationship with a student has </a:t>
            </a:r>
            <a:r>
              <a:rPr lang="en-IE" sz="2000" dirty="0" smtClean="0"/>
              <a:t>positive effects </a:t>
            </a:r>
            <a:r>
              <a:rPr lang="en-IE" sz="2000" dirty="0"/>
              <a:t>on elementary </a:t>
            </a:r>
            <a:r>
              <a:rPr lang="en-IE" sz="2000" dirty="0" smtClean="0"/>
              <a:t>students’ </a:t>
            </a:r>
            <a:r>
              <a:rPr lang="en-IE" sz="2000" dirty="0" err="1"/>
              <a:t>behavioral</a:t>
            </a:r>
            <a:r>
              <a:rPr lang="en-IE" sz="2000" dirty="0"/>
              <a:t> and academic </a:t>
            </a:r>
            <a:r>
              <a:rPr lang="en-IE" sz="2000" dirty="0" smtClean="0"/>
              <a:t>adjustment  (</a:t>
            </a:r>
            <a:r>
              <a:rPr lang="en-IE" sz="2000" dirty="0" err="1"/>
              <a:t>Curby</a:t>
            </a:r>
            <a:r>
              <a:rPr lang="en-IE" sz="2000" dirty="0"/>
              <a:t>, </a:t>
            </a:r>
            <a:r>
              <a:rPr lang="en-IE" sz="2000" dirty="0" err="1"/>
              <a:t>Rimm</a:t>
            </a:r>
            <a:r>
              <a:rPr lang="en-IE" sz="2000" dirty="0"/>
              <a:t>-Kaufman, &amp; </a:t>
            </a:r>
            <a:r>
              <a:rPr lang="en-IE" sz="2000" dirty="0" err="1"/>
              <a:t>Ponitz</a:t>
            </a:r>
            <a:r>
              <a:rPr lang="en-IE" sz="2000" dirty="0"/>
              <a:t>, 2009; </a:t>
            </a:r>
            <a:r>
              <a:rPr lang="en-IE" sz="2000" dirty="0" err="1"/>
              <a:t>Hamre</a:t>
            </a:r>
            <a:r>
              <a:rPr lang="en-IE" sz="2000" dirty="0"/>
              <a:t> &amp; </a:t>
            </a:r>
            <a:r>
              <a:rPr lang="en-IE" sz="2000" dirty="0" err="1"/>
              <a:t>Pianta</a:t>
            </a:r>
            <a:r>
              <a:rPr lang="en-IE" sz="2000" dirty="0" smtClean="0"/>
              <a:t>, 2001</a:t>
            </a:r>
            <a:r>
              <a:rPr lang="en-IE" sz="2000" dirty="0"/>
              <a:t>; </a:t>
            </a:r>
            <a:r>
              <a:rPr lang="en-IE" sz="2000" dirty="0" smtClean="0"/>
              <a:t> Hughes</a:t>
            </a:r>
            <a:r>
              <a:rPr lang="en-IE" sz="2000" dirty="0"/>
              <a:t>, Cavell, &amp; Jackson, 1999; Ladd, Birch, &amp; </a:t>
            </a:r>
            <a:r>
              <a:rPr lang="en-IE" sz="2000" dirty="0" err="1"/>
              <a:t>Buhs</a:t>
            </a:r>
            <a:r>
              <a:rPr lang="en-IE" sz="2000" dirty="0" smtClean="0"/>
              <a:t>, 1999</a:t>
            </a:r>
            <a:r>
              <a:rPr lang="en-IE" sz="2000" dirty="0"/>
              <a:t>; Meehan, Hughes, &amp; Cavell, 2003; O’Connor &amp; McCartney</a:t>
            </a:r>
            <a:r>
              <a:rPr lang="en-IE" sz="2000" dirty="0" smtClean="0"/>
              <a:t>, 2007</a:t>
            </a:r>
            <a:r>
              <a:rPr lang="en-IE" sz="2000" dirty="0"/>
              <a:t>; </a:t>
            </a:r>
            <a:r>
              <a:rPr lang="en-IE" sz="2000" dirty="0" err="1"/>
              <a:t>Valiente</a:t>
            </a:r>
            <a:r>
              <a:rPr lang="en-IE" sz="2000" dirty="0"/>
              <a:t>, </a:t>
            </a:r>
            <a:r>
              <a:rPr lang="en-IE" sz="2000" dirty="0" err="1"/>
              <a:t>Lemery-Chalfant</a:t>
            </a:r>
            <a:r>
              <a:rPr lang="en-IE" sz="2000" dirty="0"/>
              <a:t>, Swanson, &amp; </a:t>
            </a:r>
            <a:r>
              <a:rPr lang="en-IE" sz="2000" dirty="0" err="1"/>
              <a:t>Reiser</a:t>
            </a:r>
            <a:r>
              <a:rPr lang="en-IE" sz="2000" dirty="0"/>
              <a:t>, 2008).</a:t>
            </a:r>
          </a:p>
        </p:txBody>
      </p:sp>
      <p:sp>
        <p:nvSpPr>
          <p:cNvPr id="3" name="Rectangle 2"/>
          <p:cNvSpPr/>
          <p:nvPr/>
        </p:nvSpPr>
        <p:spPr>
          <a:xfrm>
            <a:off x="323528" y="908720"/>
            <a:ext cx="6606480" cy="2246769"/>
          </a:xfrm>
          <a:prstGeom prst="rect">
            <a:avLst/>
          </a:prstGeom>
        </p:spPr>
        <p:txBody>
          <a:bodyPr wrap="square">
            <a:spAutoFit/>
          </a:bodyPr>
          <a:lstStyle/>
          <a:p>
            <a:r>
              <a:rPr lang="en-US" sz="2000" dirty="0" err="1" smtClean="0"/>
              <a:t>Cefai</a:t>
            </a:r>
            <a:r>
              <a:rPr lang="en-US" sz="2000" dirty="0" smtClean="0"/>
              <a:t> &amp; Cooper (2010), Malta review of qualitative research: ‘the autocratic and rigid </a:t>
            </a:r>
            <a:r>
              <a:rPr lang="en-US" sz="2000" dirty="0" err="1" smtClean="0"/>
              <a:t>behaviour</a:t>
            </a:r>
            <a:r>
              <a:rPr lang="en-US" sz="2000" dirty="0" smtClean="0"/>
              <a:t> management approach adopted by many teachers in their response to </a:t>
            </a:r>
            <a:r>
              <a:rPr lang="en-US" sz="2000" dirty="0" err="1" smtClean="0"/>
              <a:t>misbehaviour</a:t>
            </a:r>
            <a:r>
              <a:rPr lang="en-US" sz="2000" dirty="0" smtClean="0"/>
              <a:t>. Their blaming and punitive approach was seen in many cases as leading to an exacerbation of the problem...It looks...that perceived </a:t>
            </a:r>
            <a:r>
              <a:rPr lang="en-US" sz="2000" dirty="0" err="1" smtClean="0"/>
              <a:t>victimisation</a:t>
            </a:r>
            <a:r>
              <a:rPr lang="en-US" sz="2000" dirty="0" smtClean="0"/>
              <a:t> by teachers was more prevalent and had more impact than </a:t>
            </a:r>
            <a:r>
              <a:rPr lang="en-US" sz="2000" dirty="0" err="1" smtClean="0"/>
              <a:t>victimisation</a:t>
            </a:r>
            <a:r>
              <a:rPr lang="en-US" sz="2000" dirty="0" smtClean="0"/>
              <a:t> and bullying by peers’</a:t>
            </a:r>
            <a:endParaRPr lang="en-US" sz="2000" dirty="0"/>
          </a:p>
        </p:txBody>
      </p:sp>
    </p:spTree>
    <p:extLst>
      <p:ext uri="{BB962C8B-B14F-4D97-AF65-F5344CB8AC3E}">
        <p14:creationId xmlns:p14="http://schemas.microsoft.com/office/powerpoint/2010/main" val="38873413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260648"/>
            <a:ext cx="8640960" cy="6863417"/>
          </a:xfrm>
          <a:prstGeom prst="rect">
            <a:avLst/>
          </a:prstGeom>
        </p:spPr>
        <p:txBody>
          <a:bodyPr wrap="square">
            <a:spAutoFit/>
          </a:bodyPr>
          <a:lstStyle/>
          <a:p>
            <a:r>
              <a:rPr lang="en-IE" sz="2000" dirty="0"/>
              <a:t>Need to focus on direct delivery and to minimise ‘committee sitting’ (</a:t>
            </a:r>
            <a:r>
              <a:rPr lang="en-IE" sz="2000" dirty="0" err="1"/>
              <a:t>Downes</a:t>
            </a:r>
            <a:r>
              <a:rPr lang="en-IE" sz="2000" dirty="0"/>
              <a:t> 2013a)</a:t>
            </a:r>
          </a:p>
          <a:p>
            <a:r>
              <a:rPr lang="en-IE" sz="2000" dirty="0"/>
              <a:t> </a:t>
            </a:r>
          </a:p>
          <a:p>
            <a:r>
              <a:rPr lang="en-IE" sz="2000" dirty="0"/>
              <a:t>- For ESL, to adopt a multifaceted approach via multi-</a:t>
            </a:r>
            <a:r>
              <a:rPr lang="en-IE" sz="2000" dirty="0" err="1"/>
              <a:t>disciplinarity</a:t>
            </a:r>
            <a:r>
              <a:rPr lang="en-IE" sz="2000" dirty="0"/>
              <a:t> through either one team or two collaborating agencies as a common direct delivery network (</a:t>
            </a:r>
            <a:r>
              <a:rPr lang="en-IE" sz="2000" dirty="0" err="1"/>
              <a:t>Downes</a:t>
            </a:r>
            <a:r>
              <a:rPr lang="en-IE" sz="2000" dirty="0"/>
              <a:t> 2013a)</a:t>
            </a:r>
          </a:p>
          <a:p>
            <a:r>
              <a:rPr lang="en-IE" sz="2000" dirty="0"/>
              <a:t>- A focus is needed on expanding the multi-</a:t>
            </a:r>
            <a:r>
              <a:rPr lang="en-IE" sz="2000" dirty="0" err="1"/>
              <a:t>disciplinarity</a:t>
            </a:r>
            <a:r>
              <a:rPr lang="en-IE" sz="2000" dirty="0"/>
              <a:t> of existing teams (2 agencies or one team) in a local area, bridging (mental) health and education expertise</a:t>
            </a:r>
          </a:p>
          <a:p>
            <a:r>
              <a:rPr lang="en-IE" sz="2000" dirty="0"/>
              <a:t> </a:t>
            </a:r>
          </a:p>
          <a:p>
            <a:r>
              <a:rPr lang="en-IE" sz="2000" dirty="0"/>
              <a:t>Prevention and early intervention focus </a:t>
            </a:r>
          </a:p>
          <a:p>
            <a:r>
              <a:rPr lang="en-IE" sz="2000" dirty="0"/>
              <a:t>• To engage directly with problems related to early school leaving, for example, </a:t>
            </a:r>
          </a:p>
          <a:p>
            <a:r>
              <a:rPr lang="en-IE" sz="2000" dirty="0"/>
              <a:t>nonattendance, trauma, bullying, mental health difficulties, language development, parental </a:t>
            </a:r>
            <a:r>
              <a:rPr lang="en-IE" sz="2000" dirty="0" smtClean="0"/>
              <a:t>support</a:t>
            </a:r>
            <a:r>
              <a:rPr lang="en-IE" sz="2000" dirty="0"/>
              <a:t>, sleep deficits, risk of substance misuse, suspension/expulsion, conflict with teachers</a:t>
            </a:r>
          </a:p>
          <a:p>
            <a:r>
              <a:rPr lang="en-IE" sz="2000" dirty="0"/>
              <a:t> </a:t>
            </a:r>
          </a:p>
          <a:p>
            <a:r>
              <a:rPr lang="en-IE" sz="2000" dirty="0" smtClean="0"/>
              <a:t>*Outreach </a:t>
            </a:r>
            <a:r>
              <a:rPr lang="en-IE" sz="2000" dirty="0"/>
              <a:t>work to reach most marginalised families </a:t>
            </a:r>
          </a:p>
          <a:p>
            <a:r>
              <a:rPr lang="en-IE" sz="2000" dirty="0"/>
              <a:t> </a:t>
            </a:r>
          </a:p>
          <a:p>
            <a:r>
              <a:rPr lang="en-IE" sz="2000" dirty="0"/>
              <a:t>• Each family has one ‘lead professional’ to link them with others (Edwards &amp; </a:t>
            </a:r>
            <a:r>
              <a:rPr lang="en-IE" sz="2000" dirty="0" err="1"/>
              <a:t>Downes</a:t>
            </a:r>
            <a:r>
              <a:rPr lang="en-IE" sz="2000" dirty="0"/>
              <a:t> 2013a)</a:t>
            </a:r>
          </a:p>
          <a:p>
            <a:r>
              <a:rPr lang="en-IE" sz="2000" dirty="0"/>
              <a:t> </a:t>
            </a:r>
            <a:r>
              <a:rPr lang="en-IE" sz="2000" dirty="0" smtClean="0"/>
              <a:t>*Continuum </a:t>
            </a:r>
            <a:r>
              <a:rPr lang="en-IE" sz="2000" dirty="0"/>
              <a:t>of interventions – all, some, intensive individual</a:t>
            </a:r>
          </a:p>
          <a:p>
            <a:r>
              <a:rPr lang="en-IE" sz="2000" dirty="0"/>
              <a:t> </a:t>
            </a:r>
          </a:p>
        </p:txBody>
      </p:sp>
    </p:spTree>
    <p:extLst>
      <p:ext uri="{BB962C8B-B14F-4D97-AF65-F5344CB8AC3E}">
        <p14:creationId xmlns:p14="http://schemas.microsoft.com/office/powerpoint/2010/main" val="17419230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028343"/>
            <a:ext cx="8424936" cy="3170099"/>
          </a:xfrm>
          <a:prstGeom prst="rect">
            <a:avLst/>
          </a:prstGeom>
        </p:spPr>
        <p:txBody>
          <a:bodyPr wrap="square">
            <a:spAutoFit/>
          </a:bodyPr>
          <a:lstStyle/>
          <a:p>
            <a:r>
              <a:rPr lang="en-IE" sz="2000" dirty="0"/>
              <a:t>Field et </a:t>
            </a:r>
            <a:r>
              <a:rPr lang="en-IE" sz="2000" dirty="0" err="1"/>
              <a:t>al’s</a:t>
            </a:r>
            <a:r>
              <a:rPr lang="en-IE" sz="2000" dirty="0"/>
              <a:t> (2007, p.97) OECD study illustrates the Finnish approach of adopting a multidisciplinary team as part of a continuum of interventions in schools. These include professionals from outside the school, such as a psychologist and social worker, together with the school’s counsellor, the special needs teacher and classroom teacher. </a:t>
            </a:r>
          </a:p>
          <a:p>
            <a:r>
              <a:rPr lang="en-IE" sz="2000" dirty="0"/>
              <a:t> </a:t>
            </a:r>
          </a:p>
          <a:p>
            <a:r>
              <a:rPr lang="en-IE" sz="2000" dirty="0"/>
              <a:t>However, a major issue of the need for confidentiality has been highlighted in a range of student centred research in Ireland, with relevance for the needs of potential early school leavers in the context of multidisciplinary teams (</a:t>
            </a:r>
            <a:r>
              <a:rPr lang="en-IE" sz="2000" dirty="0" err="1"/>
              <a:t>Downes</a:t>
            </a:r>
            <a:r>
              <a:rPr lang="en-IE" sz="2000" dirty="0"/>
              <a:t> 2004; </a:t>
            </a:r>
            <a:r>
              <a:rPr lang="en-IE" sz="2000" dirty="0" err="1"/>
              <a:t>Downes</a:t>
            </a:r>
            <a:r>
              <a:rPr lang="en-IE" sz="2000" dirty="0"/>
              <a:t> et al., 2006; </a:t>
            </a:r>
            <a:r>
              <a:rPr lang="en-IE" sz="2000" dirty="0" err="1"/>
              <a:t>Downes</a:t>
            </a:r>
            <a:r>
              <a:rPr lang="en-IE" sz="2000" dirty="0"/>
              <a:t> &amp; </a:t>
            </a:r>
            <a:r>
              <a:rPr lang="en-IE" sz="2000" dirty="0" err="1"/>
              <a:t>Maunsell</a:t>
            </a:r>
            <a:r>
              <a:rPr lang="en-IE" sz="2000" dirty="0"/>
              <a:t> 2007; </a:t>
            </a:r>
            <a:r>
              <a:rPr lang="en-US" sz="2000" dirty="0" err="1"/>
              <a:t>Mellin</a:t>
            </a:r>
            <a:r>
              <a:rPr lang="en-US" sz="2000" dirty="0"/>
              <a:t> et al 2011</a:t>
            </a:r>
            <a:r>
              <a:rPr lang="en-US" sz="2000" dirty="0" smtClean="0"/>
              <a:t>)</a:t>
            </a:r>
            <a:r>
              <a:rPr lang="en-IE" sz="2000" dirty="0" smtClean="0"/>
              <a:t>. </a:t>
            </a:r>
            <a:endParaRPr lang="en-IE" sz="2000" dirty="0"/>
          </a:p>
        </p:txBody>
      </p:sp>
    </p:spTree>
    <p:extLst>
      <p:ext uri="{BB962C8B-B14F-4D97-AF65-F5344CB8AC3E}">
        <p14:creationId xmlns:p14="http://schemas.microsoft.com/office/powerpoint/2010/main" val="1231436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92696"/>
            <a:ext cx="8784976" cy="1200329"/>
          </a:xfrm>
          <a:prstGeom prst="rect">
            <a:avLst/>
          </a:prstGeom>
        </p:spPr>
        <p:txBody>
          <a:bodyPr wrap="square">
            <a:spAutoFit/>
          </a:bodyPr>
          <a:lstStyle/>
          <a:p>
            <a:pPr algn="ctr"/>
            <a:r>
              <a:rPr lang="en-IE" sz="2400" b="1" dirty="0"/>
              <a:t>C3. ‘Beyond a patchwork’ (EUNEC 2013) approach of System Fragmentation: Alternatives to Suspension/Expulsion to Stop Diametrically Opposing Strategic Approaches</a:t>
            </a:r>
          </a:p>
        </p:txBody>
      </p:sp>
      <p:pic>
        <p:nvPicPr>
          <p:cNvPr id="4" name="Picture 2" descr="C:\Documents and Settings\mcloughv\Local Settings\Temporary Internet Files\Content.IE5\67RP7K88\MC9001543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6792" y="1556792"/>
            <a:ext cx="2457208" cy="24046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1560" y="1988840"/>
            <a:ext cx="4572000" cy="3785652"/>
          </a:xfrm>
          <a:prstGeom prst="rect">
            <a:avLst/>
          </a:prstGeom>
        </p:spPr>
        <p:txBody>
          <a:bodyPr>
            <a:spAutoFit/>
          </a:bodyPr>
          <a:lstStyle/>
          <a:p>
            <a:r>
              <a:rPr lang="en-IE" sz="2000" b="1" dirty="0" smtClean="0"/>
              <a:t>Alternatives to Suspension </a:t>
            </a:r>
          </a:p>
          <a:p>
            <a:r>
              <a:rPr lang="en-IE" sz="2000" dirty="0" smtClean="0"/>
              <a:t> </a:t>
            </a:r>
          </a:p>
          <a:p>
            <a:r>
              <a:rPr lang="en-IE" sz="2000" dirty="0" smtClean="0"/>
              <a:t>Suspension rates themselves are predictive of dropout rates (T. Lee, Cornell, Gregory &amp; Fan, 2011).</a:t>
            </a:r>
          </a:p>
          <a:p>
            <a:r>
              <a:rPr lang="en-IE" sz="2000" dirty="0" smtClean="0"/>
              <a:t> </a:t>
            </a:r>
          </a:p>
          <a:p>
            <a:r>
              <a:rPr lang="en-IE" sz="2000" dirty="0" smtClean="0"/>
              <a:t>An English study by </a:t>
            </a:r>
            <a:r>
              <a:rPr lang="en-IE" sz="2000" dirty="0" err="1" smtClean="0"/>
              <a:t>Rennison</a:t>
            </a:r>
            <a:r>
              <a:rPr lang="en-IE" sz="2000" dirty="0" smtClean="0"/>
              <a:t> </a:t>
            </a:r>
            <a:r>
              <a:rPr lang="en-IE" sz="2000" i="1" dirty="0" smtClean="0"/>
              <a:t>et al</a:t>
            </a:r>
            <a:r>
              <a:rPr lang="en-IE" sz="2000" dirty="0" smtClean="0"/>
              <a:t>., (2005) found that young people in the NEET [Not in Education, Employment or Training] group were over three times more likely previously to have been excluded from school than young people overall.</a:t>
            </a:r>
            <a:endParaRPr lang="en-IE" sz="2000" dirty="0"/>
          </a:p>
        </p:txBody>
      </p:sp>
    </p:spTree>
    <p:extLst>
      <p:ext uri="{BB962C8B-B14F-4D97-AF65-F5344CB8AC3E}">
        <p14:creationId xmlns:p14="http://schemas.microsoft.com/office/powerpoint/2010/main" val="13433937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mcloughv\Local Settings\Temporary Internet Files\Content.IE5\8A3W2QIX\MC900441886[1].wm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9694" y="3573016"/>
            <a:ext cx="3627755" cy="29159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7544" y="332656"/>
            <a:ext cx="6390456" cy="2554545"/>
          </a:xfrm>
          <a:prstGeom prst="rect">
            <a:avLst/>
          </a:prstGeom>
        </p:spPr>
        <p:txBody>
          <a:bodyPr wrap="square">
            <a:spAutoFit/>
          </a:bodyPr>
          <a:lstStyle/>
          <a:p>
            <a:r>
              <a:rPr lang="en-IE" sz="2000" dirty="0" smtClean="0"/>
              <a:t>In Polish national research (</a:t>
            </a:r>
            <a:r>
              <a:rPr lang="pl-PL" sz="2000" dirty="0" smtClean="0"/>
              <a:t>CBOS </a:t>
            </a:r>
            <a:r>
              <a:rPr lang="en-IE" sz="2000" dirty="0" smtClean="0"/>
              <a:t>2006), being put outside the classroom was a sanction experienced by 15% of students, with 53% observing this as occurring for others.</a:t>
            </a:r>
          </a:p>
          <a:p>
            <a:r>
              <a:rPr lang="en-IE" sz="2000" dirty="0" smtClean="0"/>
              <a:t> </a:t>
            </a:r>
          </a:p>
          <a:p>
            <a:r>
              <a:rPr lang="en-US" sz="2000" dirty="0" smtClean="0"/>
              <a:t>The Irish post-primary figure of 5% for suspension, applied to the total population of 332,407 students equates to well over 16,000 students suspended from post-primary schools in 2005/6 (ERC/NEWB 2010). </a:t>
            </a:r>
            <a:endParaRPr lang="en-IE" sz="2000" dirty="0"/>
          </a:p>
        </p:txBody>
      </p:sp>
    </p:spTree>
    <p:extLst>
      <p:ext uri="{BB962C8B-B14F-4D97-AF65-F5344CB8AC3E}">
        <p14:creationId xmlns:p14="http://schemas.microsoft.com/office/powerpoint/2010/main" val="8168138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305342"/>
            <a:ext cx="8784976" cy="3939540"/>
          </a:xfrm>
          <a:prstGeom prst="rect">
            <a:avLst/>
          </a:prstGeom>
        </p:spPr>
        <p:txBody>
          <a:bodyPr wrap="square">
            <a:spAutoFit/>
          </a:bodyPr>
          <a:lstStyle/>
          <a:p>
            <a:pPr>
              <a:spcBef>
                <a:spcPts val="1200"/>
              </a:spcBef>
            </a:pPr>
            <a:r>
              <a:rPr lang="en-IE" sz="2400" dirty="0"/>
              <a:t>A multidisciplinary team plays a key role in devising alternative strategies to suspension in this example from a Russian school:</a:t>
            </a:r>
          </a:p>
          <a:p>
            <a:pPr>
              <a:spcBef>
                <a:spcPts val="1200"/>
              </a:spcBef>
            </a:pPr>
            <a:r>
              <a:rPr lang="en-IE" sz="2400" dirty="0"/>
              <a:t>The school does not practice expulsion or suspension of students. Instead, the psychological support service team regularly conducts preventive meetings and conversations with students who have discipline or study problems. Each school has a Preventive Council aimed at dealing with ‘problem’ students...Use of preventive measures as an alternative to expulsion shows that the school staff aims to keep as many students at risk of early leaving at school as possible (</a:t>
            </a:r>
            <a:r>
              <a:rPr lang="en-IE" sz="2400" dirty="0" err="1"/>
              <a:t>Kozlovskiy</a:t>
            </a:r>
            <a:r>
              <a:rPr lang="en-IE" sz="2400" dirty="0"/>
              <a:t>, </a:t>
            </a:r>
            <a:r>
              <a:rPr lang="en-IE" sz="2400" dirty="0" err="1"/>
              <a:t>Khokhlova</a:t>
            </a:r>
            <a:r>
              <a:rPr lang="en-IE" sz="2400" dirty="0"/>
              <a:t> &amp; </a:t>
            </a:r>
            <a:r>
              <a:rPr lang="en-IE" sz="2400" dirty="0" err="1"/>
              <a:t>Veits</a:t>
            </a:r>
            <a:r>
              <a:rPr lang="en-IE" sz="2400" dirty="0"/>
              <a:t> 2010).</a:t>
            </a:r>
          </a:p>
        </p:txBody>
      </p:sp>
    </p:spTree>
    <p:extLst>
      <p:ext uri="{BB962C8B-B14F-4D97-AF65-F5344CB8AC3E}">
        <p14:creationId xmlns:p14="http://schemas.microsoft.com/office/powerpoint/2010/main" val="37751600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3785652"/>
          </a:xfrm>
          <a:prstGeom prst="rect">
            <a:avLst/>
          </a:prstGeom>
        </p:spPr>
        <p:txBody>
          <a:bodyPr wrap="square">
            <a:spAutoFit/>
          </a:bodyPr>
          <a:lstStyle/>
          <a:p>
            <a:r>
              <a:rPr lang="en-IE" sz="2000" dirty="0" err="1"/>
              <a:t>Markussen</a:t>
            </a:r>
            <a:r>
              <a:rPr lang="en-IE" sz="2000" dirty="0"/>
              <a:t> et al (2011) longitudinal study following a sample of 9,749 Norwegian </a:t>
            </a:r>
            <a:r>
              <a:rPr lang="en-IE" sz="2000" dirty="0" smtClean="0"/>
              <a:t>students over </a:t>
            </a:r>
            <a:r>
              <a:rPr lang="en-IE" sz="2000" dirty="0"/>
              <a:t>a five-year period, out of compulsory education and through upper secondary education.</a:t>
            </a:r>
          </a:p>
          <a:p>
            <a:r>
              <a:rPr lang="en-IE" sz="2000" dirty="0"/>
              <a:t> </a:t>
            </a:r>
          </a:p>
          <a:p>
            <a:r>
              <a:rPr lang="en-IE" sz="2000" dirty="0"/>
              <a:t>“The higher the students scored on an index measuring deviant </a:t>
            </a:r>
            <a:r>
              <a:rPr lang="en-IE" sz="2000" dirty="0" err="1"/>
              <a:t>behavior</a:t>
            </a:r>
            <a:r>
              <a:rPr lang="en-IE" sz="2000" dirty="0"/>
              <a:t>, the higher their probability of early leaving as compared to completing”. </a:t>
            </a:r>
          </a:p>
          <a:p>
            <a:r>
              <a:rPr lang="en-IE" sz="2000" dirty="0"/>
              <a:t> </a:t>
            </a:r>
          </a:p>
          <a:p>
            <a:r>
              <a:rPr lang="en-IE" sz="2000" dirty="0" err="1"/>
              <a:t>Markussen</a:t>
            </a:r>
            <a:r>
              <a:rPr lang="en-IE" sz="2000" dirty="0"/>
              <a:t> et al (2011 “Students with high scores on an index measuring seriously deviant </a:t>
            </a:r>
            <a:r>
              <a:rPr lang="en-IE" sz="2000" dirty="0" err="1"/>
              <a:t>behavior</a:t>
            </a:r>
            <a:r>
              <a:rPr lang="en-IE" sz="2000" dirty="0"/>
              <a:t> were in fact less likely to leave early than students with low scores on this index. This last finding is explained by the extra resources, support and attention these students are provided with, making it less probable for them to leave”.</a:t>
            </a:r>
          </a:p>
        </p:txBody>
      </p:sp>
      <p:pic>
        <p:nvPicPr>
          <p:cNvPr id="3" name="Picture 3" descr="C:\Documents and Settings\mcloughv\Local Settings\Temporary Internet Files\Content.IE5\BZUR8QGX\MP90039874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4401008"/>
            <a:ext cx="252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3331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889844"/>
            <a:ext cx="7920880" cy="5262979"/>
          </a:xfrm>
          <a:prstGeom prst="rect">
            <a:avLst/>
          </a:prstGeom>
        </p:spPr>
        <p:txBody>
          <a:bodyPr wrap="square">
            <a:spAutoFit/>
          </a:bodyPr>
          <a:lstStyle/>
          <a:p>
            <a:r>
              <a:rPr lang="en-IE" sz="2400" dirty="0"/>
              <a:t>Significantly, an overall reduction in suspensions through Behavioural Interventions and Supports (PBIS) has also been observed in the US (Bradshaw, Mitchell &amp; Leaf 2008), thereby indicating a direct benefit for early school leaving prevention.</a:t>
            </a:r>
          </a:p>
          <a:p>
            <a:r>
              <a:rPr lang="en-IE" sz="2400" dirty="0"/>
              <a:t> </a:t>
            </a:r>
          </a:p>
          <a:p>
            <a:r>
              <a:rPr lang="en-IE" sz="2400" b="1" dirty="0"/>
              <a:t>Language dimension to disruptive behaviour/suspension needs to be addressed</a:t>
            </a:r>
            <a:endParaRPr lang="en-IE" sz="2400" dirty="0"/>
          </a:p>
          <a:p>
            <a:r>
              <a:rPr lang="en-IE" sz="2400" dirty="0"/>
              <a:t>Rates of language impairment reach 24% to 65% in samples of children identified as exhibiting disruptive behaviours (</a:t>
            </a:r>
            <a:r>
              <a:rPr lang="en-IE" sz="2400" dirty="0" err="1"/>
              <a:t>Benasich</a:t>
            </a:r>
            <a:r>
              <a:rPr lang="en-IE" sz="2400" dirty="0"/>
              <a:t>, Curtiss, &amp; </a:t>
            </a:r>
            <a:r>
              <a:rPr lang="en-IE" sz="2400" dirty="0" err="1"/>
              <a:t>Tallal</a:t>
            </a:r>
            <a:r>
              <a:rPr lang="en-IE" sz="2400" dirty="0"/>
              <a:t>, 1993),and 59% to 80% of preschool- and school-age children identified as exhibiting disruptive behaviours also exhibit language delays (</a:t>
            </a:r>
            <a:r>
              <a:rPr lang="en-IE" sz="2400" dirty="0" err="1"/>
              <a:t>Beitchman</a:t>
            </a:r>
            <a:r>
              <a:rPr lang="en-IE" sz="2400" dirty="0"/>
              <a:t>, Nair, Clegg, Ferguson, &amp; Patel, 1996; Brinton &amp; </a:t>
            </a:r>
            <a:r>
              <a:rPr lang="en-IE" sz="2400" dirty="0" err="1"/>
              <a:t>Fujiki</a:t>
            </a:r>
            <a:r>
              <a:rPr lang="en-IE" sz="2400" dirty="0"/>
              <a:t>, 1993; Stevenson, Richman, &amp; Graham, 1985).</a:t>
            </a:r>
          </a:p>
        </p:txBody>
      </p:sp>
    </p:spTree>
    <p:extLst>
      <p:ext uri="{BB962C8B-B14F-4D97-AF65-F5344CB8AC3E}">
        <p14:creationId xmlns:p14="http://schemas.microsoft.com/office/powerpoint/2010/main" val="4248066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04664"/>
            <a:ext cx="8352928" cy="1938992"/>
          </a:xfrm>
          <a:prstGeom prst="rect">
            <a:avLst/>
          </a:prstGeom>
        </p:spPr>
        <p:txBody>
          <a:bodyPr wrap="square">
            <a:spAutoFit/>
          </a:bodyPr>
          <a:lstStyle/>
          <a:p>
            <a:pPr algn="ctr"/>
            <a:r>
              <a:rPr lang="en-IE" sz="2400" b="1" dirty="0"/>
              <a:t>C4. ‘Beyond a patchwork’ (EUNEC 2013) approach of System Fragmentation: Anticipating Territoriality and ‘Not </a:t>
            </a:r>
            <a:r>
              <a:rPr lang="en-IE" sz="2400" b="1" dirty="0" err="1"/>
              <a:t>Not</a:t>
            </a:r>
            <a:r>
              <a:rPr lang="en-IE" sz="2400" b="1" dirty="0"/>
              <a:t> Doing’ Services</a:t>
            </a:r>
          </a:p>
          <a:p>
            <a:pPr algn="ctr"/>
            <a:endParaRPr lang="en-IE" sz="2400" b="1" dirty="0" smtClean="0"/>
          </a:p>
          <a:p>
            <a:pPr algn="ctr"/>
            <a:endParaRPr lang="en-IE" sz="2400" b="1" dirty="0"/>
          </a:p>
        </p:txBody>
      </p:sp>
      <p:pic>
        <p:nvPicPr>
          <p:cNvPr id="5" name="Picture 2" descr="C:\Documents and Settings\mcloughv\Local Settings\Temporary Internet Files\Content.IE5\67RP7K88\MC9001543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1412776"/>
            <a:ext cx="2457208" cy="24046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1520" y="1484784"/>
            <a:ext cx="6606480" cy="4093428"/>
          </a:xfrm>
          <a:prstGeom prst="rect">
            <a:avLst/>
          </a:prstGeom>
        </p:spPr>
        <p:txBody>
          <a:bodyPr wrap="square">
            <a:spAutoFit/>
          </a:bodyPr>
          <a:lstStyle/>
          <a:p>
            <a:pPr algn="ctr"/>
            <a:r>
              <a:rPr lang="en-IE" sz="2000" b="1" dirty="0" smtClean="0"/>
              <a:t>Territories </a:t>
            </a:r>
          </a:p>
          <a:p>
            <a:endParaRPr lang="en-IE" sz="2000" dirty="0" smtClean="0"/>
          </a:p>
          <a:p>
            <a:pPr marL="285750" indent="-285750">
              <a:buFont typeface="Arial" panose="020B0604020202020204" pitchFamily="34" charset="0"/>
              <a:buChar char="•"/>
            </a:pPr>
            <a:r>
              <a:rPr lang="en-IE" sz="2000" dirty="0" smtClean="0"/>
              <a:t>Local rivalries across municipalities and schools an obstacle to sharing of good practice </a:t>
            </a:r>
          </a:p>
          <a:p>
            <a:pPr marL="285750" indent="-285750">
              <a:buFont typeface="Arial" panose="020B0604020202020204" pitchFamily="34" charset="0"/>
              <a:buChar char="•"/>
            </a:pPr>
            <a:r>
              <a:rPr lang="en-IE" sz="2000" dirty="0" smtClean="0"/>
              <a:t>Local rivalries across agencies especially in a recession – to claim resources and credit for gains </a:t>
            </a:r>
          </a:p>
          <a:p>
            <a:pPr marL="285750" indent="-285750">
              <a:buFont typeface="Arial" panose="020B0604020202020204" pitchFamily="34" charset="0"/>
              <a:buChar char="•"/>
            </a:pPr>
            <a:r>
              <a:rPr lang="en-IE" sz="2000" dirty="0" smtClean="0"/>
              <a:t>Tensions between schools and community, including community professionals </a:t>
            </a:r>
          </a:p>
          <a:p>
            <a:pPr marL="285750" indent="-285750">
              <a:buFont typeface="Arial" panose="020B0604020202020204" pitchFamily="34" charset="0"/>
              <a:buChar char="•"/>
            </a:pPr>
            <a:r>
              <a:rPr lang="en-IE" sz="2000" dirty="0" smtClean="0"/>
              <a:t>Physical location of community service needs to be in a neutral community space (</a:t>
            </a:r>
            <a:r>
              <a:rPr lang="en-IE" sz="2000" dirty="0" err="1" smtClean="0"/>
              <a:t>Downes</a:t>
            </a:r>
            <a:r>
              <a:rPr lang="en-IE" sz="2000" dirty="0" smtClean="0"/>
              <a:t> &amp; </a:t>
            </a:r>
            <a:r>
              <a:rPr lang="en-IE" sz="2000" dirty="0" err="1" smtClean="0"/>
              <a:t>Maunsell</a:t>
            </a:r>
            <a:r>
              <a:rPr lang="en-IE" sz="2000" dirty="0" smtClean="0"/>
              <a:t> 2007)</a:t>
            </a:r>
          </a:p>
          <a:p>
            <a:pPr marL="285750" indent="-285750">
              <a:buFont typeface="Arial" panose="020B0604020202020204" pitchFamily="34" charset="0"/>
              <a:buChar char="•"/>
            </a:pPr>
            <a:r>
              <a:rPr lang="en-IE" sz="2000" dirty="0" smtClean="0"/>
              <a:t>If possible, no more than two agencies to limit fragmentation and provide shared goals focus – restructure agencies for greater focus (</a:t>
            </a:r>
            <a:r>
              <a:rPr lang="en-IE" sz="2000" dirty="0" err="1" smtClean="0"/>
              <a:t>Downes</a:t>
            </a:r>
            <a:r>
              <a:rPr lang="en-IE" sz="2000" dirty="0" smtClean="0"/>
              <a:t> 2013b)</a:t>
            </a:r>
            <a:endParaRPr lang="en-IE" sz="2000" dirty="0"/>
          </a:p>
        </p:txBody>
      </p:sp>
    </p:spTree>
    <p:extLst>
      <p:ext uri="{BB962C8B-B14F-4D97-AF65-F5344CB8AC3E}">
        <p14:creationId xmlns:p14="http://schemas.microsoft.com/office/powerpoint/2010/main" val="6613043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1107996"/>
          </a:xfrm>
          <a:prstGeom prst="rect">
            <a:avLst/>
          </a:prstGeom>
        </p:spPr>
        <p:txBody>
          <a:bodyPr wrap="square">
            <a:spAutoFit/>
          </a:bodyPr>
          <a:lstStyle/>
          <a:p>
            <a:r>
              <a:rPr lang="en-IE" dirty="0"/>
              <a:t> </a:t>
            </a:r>
          </a:p>
          <a:p>
            <a:pPr algn="ctr"/>
            <a:r>
              <a:rPr lang="en-IE" sz="2400" b="1" dirty="0"/>
              <a:t>C5. ‘Beyond a patchwork’ (EUNEC 2013) approach of System Fragmentation: Avoiding Undifferentiated Categorizing</a:t>
            </a:r>
          </a:p>
        </p:txBody>
      </p:sp>
      <p:pic>
        <p:nvPicPr>
          <p:cNvPr id="13314" name="Picture 2" descr="C:\Documents and Settings\mcloughv\Local Settings\Temporary Internet Files\Content.IE5\67RP7K88\MC9001543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1340768"/>
            <a:ext cx="2457208" cy="24046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5536" y="1412776"/>
            <a:ext cx="6174432" cy="5324535"/>
          </a:xfrm>
          <a:prstGeom prst="rect">
            <a:avLst/>
          </a:prstGeom>
        </p:spPr>
        <p:txBody>
          <a:bodyPr wrap="square">
            <a:spAutoFit/>
          </a:bodyPr>
          <a:lstStyle/>
          <a:p>
            <a:r>
              <a:rPr lang="en-IE" sz="2000" dirty="0" smtClean="0"/>
              <a:t>Beyond simple categorizing of students: Not ‘1 early school leaving problem’ – a behaviour with a vast range of underlying motivations and factors</a:t>
            </a:r>
          </a:p>
          <a:p>
            <a:r>
              <a:rPr lang="en-IE" sz="2000" dirty="0" smtClean="0"/>
              <a:t> </a:t>
            </a:r>
          </a:p>
          <a:p>
            <a:r>
              <a:rPr lang="en-IE" sz="2000" dirty="0" smtClean="0"/>
              <a:t>Not ‘1 size fits all’ solutions for generic categories but there can be better models than others for key aspects </a:t>
            </a:r>
          </a:p>
          <a:p>
            <a:r>
              <a:rPr lang="en-IE" sz="2000" dirty="0" smtClean="0"/>
              <a:t> </a:t>
            </a:r>
          </a:p>
          <a:p>
            <a:r>
              <a:rPr lang="en-IE" sz="2000" dirty="0" smtClean="0"/>
              <a:t>Beyond simple categorizing of parents: Parental engagement for ESL prevention involves a range of strategic approaches and models rather than a single intervention approach </a:t>
            </a:r>
          </a:p>
          <a:p>
            <a:r>
              <a:rPr lang="en-IE" sz="2000" dirty="0" smtClean="0"/>
              <a:t> </a:t>
            </a:r>
          </a:p>
          <a:p>
            <a:r>
              <a:rPr lang="en-IE" sz="2000" dirty="0" smtClean="0"/>
              <a:t>A differentiated strategic approach to engaging parents for preventing ESL of their children needs to operate at the </a:t>
            </a:r>
            <a:r>
              <a:rPr lang="en-IE" sz="2000" i="1" dirty="0" smtClean="0"/>
              <a:t>family support</a:t>
            </a:r>
            <a:r>
              <a:rPr lang="en-IE" sz="2000" dirty="0" smtClean="0"/>
              <a:t> (chronic need, indicated prevention) level and at </a:t>
            </a:r>
            <a:r>
              <a:rPr lang="en-IE" sz="2000" i="1" dirty="0" smtClean="0"/>
              <a:t>parental involvement</a:t>
            </a:r>
            <a:r>
              <a:rPr lang="en-IE" sz="2000" dirty="0" smtClean="0"/>
              <a:t> (groups-selected prevention and universal) levels</a:t>
            </a:r>
            <a:endParaRPr lang="en-IE" sz="2000" dirty="0"/>
          </a:p>
        </p:txBody>
      </p:sp>
    </p:spTree>
    <p:extLst>
      <p:ext uri="{BB962C8B-B14F-4D97-AF65-F5344CB8AC3E}">
        <p14:creationId xmlns:p14="http://schemas.microsoft.com/office/powerpoint/2010/main" val="24895810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751344"/>
            <a:ext cx="8352928" cy="5909310"/>
          </a:xfrm>
          <a:prstGeom prst="rect">
            <a:avLst/>
          </a:prstGeom>
        </p:spPr>
        <p:txBody>
          <a:bodyPr wrap="square">
            <a:spAutoFit/>
          </a:bodyPr>
          <a:lstStyle/>
          <a:p>
            <a:r>
              <a:rPr lang="en-IE" dirty="0"/>
              <a:t> </a:t>
            </a:r>
          </a:p>
          <a:p>
            <a:r>
              <a:rPr lang="en-IE" sz="2400" dirty="0"/>
              <a:t>-Different developmental needs and interests of parents with younger (e.g., language development, attachment, nonverbal emotional therapy) compared with older children </a:t>
            </a:r>
          </a:p>
          <a:p>
            <a:r>
              <a:rPr lang="en-IE" sz="2400" dirty="0"/>
              <a:t> </a:t>
            </a:r>
          </a:p>
          <a:p>
            <a:r>
              <a:rPr lang="en-IE" sz="2400" dirty="0"/>
              <a:t>-Different developmental needs and interests of parents based on </a:t>
            </a:r>
            <a:r>
              <a:rPr lang="en-IE" sz="2400" i="1" dirty="0"/>
              <a:t>their</a:t>
            </a:r>
            <a:r>
              <a:rPr lang="en-IE" sz="2400" dirty="0"/>
              <a:t> own age differences </a:t>
            </a:r>
          </a:p>
          <a:p>
            <a:r>
              <a:rPr lang="en-IE" sz="2400" dirty="0"/>
              <a:t> </a:t>
            </a:r>
          </a:p>
          <a:p>
            <a:r>
              <a:rPr lang="en-IE" sz="2400" dirty="0"/>
              <a:t>-Gender differences for parental involvement and lifelong learning classes </a:t>
            </a:r>
          </a:p>
          <a:p>
            <a:r>
              <a:rPr lang="en-IE" sz="2400" dirty="0"/>
              <a:t> </a:t>
            </a:r>
          </a:p>
          <a:p>
            <a:r>
              <a:rPr lang="en-IE" sz="2400" dirty="0"/>
              <a:t>-Parents with chronic needs such as intergenerational drug abuse </a:t>
            </a:r>
          </a:p>
          <a:p>
            <a:r>
              <a:rPr lang="en-IE" sz="2400" dirty="0"/>
              <a:t> </a:t>
            </a:r>
          </a:p>
          <a:p>
            <a:r>
              <a:rPr lang="en-IE" sz="2400" dirty="0"/>
              <a:t>-Single parents </a:t>
            </a:r>
          </a:p>
          <a:p>
            <a:r>
              <a:rPr lang="en-IE" sz="2400" dirty="0"/>
              <a:t>Recognise sharing of good practice involves analysis of strategic gaps </a:t>
            </a:r>
          </a:p>
        </p:txBody>
      </p:sp>
    </p:spTree>
    <p:extLst>
      <p:ext uri="{BB962C8B-B14F-4D97-AF65-F5344CB8AC3E}">
        <p14:creationId xmlns:p14="http://schemas.microsoft.com/office/powerpoint/2010/main" val="2060125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568952" cy="4093428"/>
          </a:xfrm>
          <a:prstGeom prst="rect">
            <a:avLst/>
          </a:prstGeom>
        </p:spPr>
        <p:txBody>
          <a:bodyPr wrap="square">
            <a:spAutoFit/>
          </a:bodyPr>
          <a:lstStyle/>
          <a:p>
            <a:r>
              <a:rPr lang="en-US" sz="2000" dirty="0" smtClean="0"/>
              <a:t>Dublin, Ireland </a:t>
            </a:r>
            <a:r>
              <a:rPr lang="en-US" sz="2000" dirty="0"/>
              <a:t>survey (</a:t>
            </a:r>
            <a:r>
              <a:rPr lang="en-US" sz="2000" dirty="0" err="1"/>
              <a:t>Downes</a:t>
            </a:r>
            <a:r>
              <a:rPr lang="en-US" sz="2000" dirty="0"/>
              <a:t> et al., 2006) of students in 4 primary (n=230) and 2 secondary schools (n=162</a:t>
            </a:r>
            <a:r>
              <a:rPr lang="en-US" sz="2000" dirty="0" smtClean="0"/>
              <a:t>):</a:t>
            </a:r>
          </a:p>
          <a:p>
            <a:endParaRPr lang="en-US" sz="2000" dirty="0"/>
          </a:p>
          <a:p>
            <a:r>
              <a:rPr lang="en-US" sz="2000" dirty="0"/>
              <a:t>*Approximately 74% of pupils at primary level (6th class) and 55% of students at secondary level (first year) stated that they are treated fairly by teachers in school. </a:t>
            </a:r>
          </a:p>
          <a:p>
            <a:endParaRPr lang="en-US" sz="2000" dirty="0" smtClean="0"/>
          </a:p>
          <a:p>
            <a:r>
              <a:rPr lang="en-US" sz="2000" dirty="0" smtClean="0"/>
              <a:t>*</a:t>
            </a:r>
            <a:r>
              <a:rPr lang="en-US" sz="2000" dirty="0"/>
              <a:t>Approximately 15% of pupils at primary level (6th class) state that they are not treated fairly by teachers in school, whereas 25% of students at secondary level (first year) state that they are not treated fairly by teachers in school. </a:t>
            </a:r>
          </a:p>
          <a:p>
            <a:endParaRPr lang="en-US" sz="2000" dirty="0" smtClean="0"/>
          </a:p>
          <a:p>
            <a:r>
              <a:rPr lang="en-US" sz="2000" dirty="0" smtClean="0"/>
              <a:t>*</a:t>
            </a:r>
            <a:r>
              <a:rPr lang="en-US" sz="2000" dirty="0"/>
              <a:t>These differences between 6th class primary and 1st year secondary are statistically significant. </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4365104"/>
            <a:ext cx="3096344" cy="3128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26465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169" y="332656"/>
            <a:ext cx="8784976" cy="1200329"/>
          </a:xfrm>
          <a:prstGeom prst="rect">
            <a:avLst/>
          </a:prstGeom>
        </p:spPr>
        <p:txBody>
          <a:bodyPr wrap="square">
            <a:spAutoFit/>
          </a:bodyPr>
          <a:lstStyle/>
          <a:p>
            <a:pPr algn="ctr"/>
            <a:r>
              <a:rPr lang="en-IE" sz="2400" b="1" dirty="0"/>
              <a:t>C6. ‘Beyond a patchwork’ (EUNEC 2013) approach of System Fragmentation: National and Regional Central Driving Committees for ESL Prevention</a:t>
            </a:r>
          </a:p>
        </p:txBody>
      </p:sp>
      <p:pic>
        <p:nvPicPr>
          <p:cNvPr id="3" name="Picture 2" descr="C:\Documents and Settings\mcloughv\Local Settings\Temporary Internet Files\Content.IE5\67RP7K88\MC9001543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6792" y="1124744"/>
            <a:ext cx="2457208" cy="24046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1560" y="1484783"/>
            <a:ext cx="6246440" cy="2862322"/>
          </a:xfrm>
          <a:prstGeom prst="rect">
            <a:avLst/>
          </a:prstGeom>
        </p:spPr>
        <p:txBody>
          <a:bodyPr wrap="square">
            <a:spAutoFit/>
          </a:bodyPr>
          <a:lstStyle/>
          <a:p>
            <a:r>
              <a:rPr lang="en-IE" b="1" dirty="0" smtClean="0"/>
              <a:t>Area/Regional Focus Needed </a:t>
            </a:r>
            <a:endParaRPr lang="en-IE" dirty="0" smtClean="0"/>
          </a:p>
          <a:p>
            <a:r>
              <a:rPr lang="en-IE" dirty="0" smtClean="0"/>
              <a:t>Norway, </a:t>
            </a:r>
            <a:r>
              <a:rPr lang="en-IE" dirty="0" err="1" smtClean="0"/>
              <a:t>Markussen</a:t>
            </a:r>
            <a:r>
              <a:rPr lang="en-IE" dirty="0" smtClean="0"/>
              <a:t> et al (2011) *statistically significant variation in the probability of early leaving and non-completion, as compared to completion, due to both county and study program. </a:t>
            </a:r>
          </a:p>
          <a:p>
            <a:r>
              <a:rPr lang="en-IE" dirty="0" smtClean="0"/>
              <a:t>*Students from </a:t>
            </a:r>
            <a:r>
              <a:rPr lang="en-IE" dirty="0" err="1" smtClean="0"/>
              <a:t>Hedmark</a:t>
            </a:r>
            <a:r>
              <a:rPr lang="en-IE" dirty="0" smtClean="0"/>
              <a:t> County had a higher probability both of early leaving and not completing, as compared to completing, than students in </a:t>
            </a:r>
            <a:r>
              <a:rPr lang="en-IE" dirty="0" err="1" smtClean="0"/>
              <a:t>Buskerud</a:t>
            </a:r>
            <a:r>
              <a:rPr lang="en-IE" dirty="0" smtClean="0"/>
              <a:t> (reference group), all else being equal. Moreover, students from the counties Oslo, </a:t>
            </a:r>
            <a:r>
              <a:rPr lang="en-IE" dirty="0" err="1" smtClean="0"/>
              <a:t>Vestfold</a:t>
            </a:r>
            <a:r>
              <a:rPr lang="en-IE" dirty="0" smtClean="0"/>
              <a:t>, and </a:t>
            </a:r>
            <a:r>
              <a:rPr lang="en-IE" dirty="0" err="1" smtClean="0"/>
              <a:t>Akershus</a:t>
            </a:r>
            <a:r>
              <a:rPr lang="en-IE" dirty="0" smtClean="0"/>
              <a:t> had a higher probability of early leaving than students from </a:t>
            </a:r>
            <a:r>
              <a:rPr lang="en-IE" dirty="0" err="1" smtClean="0"/>
              <a:t>Buskerud</a:t>
            </a:r>
            <a:r>
              <a:rPr lang="en-IE" dirty="0" smtClean="0"/>
              <a:t>.</a:t>
            </a:r>
            <a:endParaRPr lang="en-IE" dirty="0"/>
          </a:p>
        </p:txBody>
      </p:sp>
    </p:spTree>
    <p:extLst>
      <p:ext uri="{BB962C8B-B14F-4D97-AF65-F5344CB8AC3E}">
        <p14:creationId xmlns:p14="http://schemas.microsoft.com/office/powerpoint/2010/main" val="9957050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024" y="0"/>
            <a:ext cx="8784976" cy="5386090"/>
          </a:xfrm>
          <a:prstGeom prst="rect">
            <a:avLst/>
          </a:prstGeom>
        </p:spPr>
        <p:txBody>
          <a:bodyPr wrap="square">
            <a:spAutoFit/>
          </a:bodyPr>
          <a:lstStyle/>
          <a:p>
            <a:r>
              <a:rPr lang="en-IE" dirty="0"/>
              <a:t> </a:t>
            </a:r>
          </a:p>
          <a:p>
            <a:r>
              <a:rPr lang="en-IE" sz="2400" b="1" dirty="0"/>
              <a:t>Estonian example of need for regional actors to focus on ESL prevention</a:t>
            </a:r>
            <a:endParaRPr lang="en-IE" sz="2400" dirty="0"/>
          </a:p>
          <a:p>
            <a:r>
              <a:rPr lang="en-IE" dirty="0"/>
              <a:t> </a:t>
            </a:r>
          </a:p>
          <a:p>
            <a:r>
              <a:rPr lang="en-IE" sz="2000" dirty="0" err="1"/>
              <a:t>Kello</a:t>
            </a:r>
            <a:r>
              <a:rPr lang="en-IE" sz="2000" dirty="0"/>
              <a:t> et al.’s (2011) student-centred research on the effects of language change in instruction from Russian to Estonian which places less academic Russian-speaking students in more difficulty. </a:t>
            </a:r>
            <a:r>
              <a:rPr lang="en-IE" sz="2000" dirty="0" err="1"/>
              <a:t>Kello’s</a:t>
            </a:r>
            <a:r>
              <a:rPr lang="en-IE" sz="2000" dirty="0"/>
              <a:t> (2009) focus groups with Russian-speaking students in </a:t>
            </a:r>
            <a:r>
              <a:rPr lang="en-IE" sz="2000" dirty="0" err="1"/>
              <a:t>Narva</a:t>
            </a:r>
            <a:r>
              <a:rPr lang="en-IE" sz="2000" dirty="0"/>
              <a:t>, Estonia highlighted that ‘students whose language skills are poorer are left aside or leave </a:t>
            </a:r>
            <a:r>
              <a:rPr lang="en-IE" sz="2000" dirty="0" smtClean="0"/>
              <a:t>completely’ , so that early school leaving is a foreseeable consequence of language reforms for the less academic Russian-speaking students in Estonia and Latvia (</a:t>
            </a:r>
            <a:r>
              <a:rPr lang="en-IE" sz="2000" dirty="0" err="1" smtClean="0"/>
              <a:t>Downes</a:t>
            </a:r>
            <a:r>
              <a:rPr lang="en-IE" sz="2000" dirty="0" smtClean="0"/>
              <a:t> 2003).  </a:t>
            </a:r>
          </a:p>
          <a:p>
            <a:r>
              <a:rPr lang="en-IE" sz="2000" dirty="0" smtClean="0"/>
              <a:t> </a:t>
            </a:r>
          </a:p>
          <a:p>
            <a:r>
              <a:rPr lang="en-IE" sz="2000" dirty="0" err="1" smtClean="0"/>
              <a:t>Kello’s</a:t>
            </a:r>
            <a:r>
              <a:rPr lang="en-IE" sz="2000" dirty="0" smtClean="0"/>
              <a:t> (2009) focus groups with Russian-speaking students in </a:t>
            </a:r>
            <a:r>
              <a:rPr lang="en-IE" sz="2000" dirty="0" err="1" smtClean="0"/>
              <a:t>Narva</a:t>
            </a:r>
            <a:r>
              <a:rPr lang="en-IE" sz="2000" dirty="0" smtClean="0"/>
              <a:t>, Estonia highlighted that ‘students whose language skills are poorer are left aside or leave completely’ (p.47) </a:t>
            </a:r>
          </a:p>
          <a:p>
            <a:endParaRPr lang="en-IE" sz="2000" dirty="0"/>
          </a:p>
          <a:p>
            <a:r>
              <a:rPr lang="en-IE" sz="2000" dirty="0" smtClean="0"/>
              <a:t> </a:t>
            </a:r>
            <a:endParaRPr lang="en-IE" sz="2000" dirty="0"/>
          </a:p>
        </p:txBody>
      </p:sp>
      <p:sp>
        <p:nvSpPr>
          <p:cNvPr id="3" name="Rectangle 2"/>
          <p:cNvSpPr/>
          <p:nvPr/>
        </p:nvSpPr>
        <p:spPr>
          <a:xfrm>
            <a:off x="323528" y="4797152"/>
            <a:ext cx="6624736" cy="1323439"/>
          </a:xfrm>
          <a:prstGeom prst="rect">
            <a:avLst/>
          </a:prstGeom>
        </p:spPr>
        <p:txBody>
          <a:bodyPr wrap="square">
            <a:spAutoFit/>
          </a:bodyPr>
          <a:lstStyle/>
          <a:p>
            <a:r>
              <a:rPr lang="en-IE" sz="2000" dirty="0" smtClean="0"/>
              <a:t>- North-Eastern Estonia ‘Although the first integration programme did include a chapter of socio-economic integration, its place in the integration policy was very low-key’ (</a:t>
            </a:r>
            <a:r>
              <a:rPr lang="en-IE" sz="2000" dirty="0" err="1" smtClean="0"/>
              <a:t>Lauristin</a:t>
            </a:r>
            <a:r>
              <a:rPr lang="en-IE" sz="2000" dirty="0" smtClean="0"/>
              <a:t> et al., 2011).</a:t>
            </a:r>
            <a:endParaRPr lang="en-IE" sz="2000" dirty="0"/>
          </a:p>
        </p:txBody>
      </p:sp>
    </p:spTree>
    <p:extLst>
      <p:ext uri="{BB962C8B-B14F-4D97-AF65-F5344CB8AC3E}">
        <p14:creationId xmlns:p14="http://schemas.microsoft.com/office/powerpoint/2010/main" val="38056189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764704"/>
            <a:ext cx="8136904" cy="830997"/>
          </a:xfrm>
          <a:prstGeom prst="rect">
            <a:avLst/>
          </a:prstGeom>
        </p:spPr>
        <p:txBody>
          <a:bodyPr wrap="square">
            <a:spAutoFit/>
          </a:bodyPr>
          <a:lstStyle/>
          <a:p>
            <a:pPr algn="ctr"/>
            <a:r>
              <a:rPr lang="en-IE" sz="2400" b="1" dirty="0"/>
              <a:t>D. A Strategic Systemic Approach to ESL Prevention – Structural Indicators</a:t>
            </a:r>
            <a:endParaRPr lang="en-IE" sz="2400" dirty="0"/>
          </a:p>
        </p:txBody>
      </p:sp>
      <p:pic>
        <p:nvPicPr>
          <p:cNvPr id="17410" name="Picture 2" descr="C:\Documents and Settings\mcloughv\Local Settings\Temporary Internet Files\Content.IE5\67RP7K88\MP90044905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1737" y="2204864"/>
            <a:ext cx="5562000" cy="37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9525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474345"/>
            <a:ext cx="7128792" cy="5940088"/>
          </a:xfrm>
          <a:prstGeom prst="rect">
            <a:avLst/>
          </a:prstGeom>
        </p:spPr>
        <p:txBody>
          <a:bodyPr wrap="square">
            <a:spAutoFit/>
          </a:bodyPr>
          <a:lstStyle/>
          <a:p>
            <a:r>
              <a:rPr lang="en-IE" sz="2000" b="1" dirty="0"/>
              <a:t>Structural Indicators (Yes/No answers for system transparency – see UN Right to Health</a:t>
            </a:r>
            <a:r>
              <a:rPr lang="en-IE" sz="2000" b="1" dirty="0" smtClean="0"/>
              <a:t>)</a:t>
            </a:r>
          </a:p>
          <a:p>
            <a:endParaRPr lang="en-IE" sz="2000" dirty="0"/>
          </a:p>
          <a:p>
            <a:r>
              <a:rPr lang="en-IE" sz="2000" dirty="0"/>
              <a:t>*Core structural indicators for ESL prevention - shared by all Member States nationally and regionally (e.g., central driving committee for ESL prevention yes/no, alternatives to suspension across all schools, yes/no, professional development for teachers’ conflict resolution skills, yes/no, emotional supports available for students in need, yes/no</a:t>
            </a:r>
            <a:r>
              <a:rPr lang="en-IE" sz="2000" dirty="0" smtClean="0"/>
              <a:t>)</a:t>
            </a:r>
          </a:p>
          <a:p>
            <a:endParaRPr lang="en-IE" sz="2000" dirty="0"/>
          </a:p>
          <a:p>
            <a:r>
              <a:rPr lang="en-IE" sz="2000" dirty="0"/>
              <a:t>*Specific/thematic country specific structural indicators - local needs, distinctive features of national </a:t>
            </a:r>
            <a:r>
              <a:rPr lang="en-IE" sz="2000" dirty="0" smtClean="0"/>
              <a:t>systems</a:t>
            </a:r>
          </a:p>
          <a:p>
            <a:endParaRPr lang="en-IE" sz="2000" dirty="0"/>
          </a:p>
          <a:p>
            <a:r>
              <a:rPr lang="en-IE" sz="2000" dirty="0"/>
              <a:t>* Holistic structural indicators – all relevant ones that Member States nationally and regionally recognise are important and will address in the future if successful case for additional funding is made. These allow for recognition of gaps in current services for ESL prevention (e.g., for family support, outreach and mental health)</a:t>
            </a:r>
          </a:p>
        </p:txBody>
      </p:sp>
    </p:spTree>
    <p:extLst>
      <p:ext uri="{BB962C8B-B14F-4D97-AF65-F5344CB8AC3E}">
        <p14:creationId xmlns:p14="http://schemas.microsoft.com/office/powerpoint/2010/main" val="10971647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04664"/>
            <a:ext cx="7344816" cy="7340471"/>
          </a:xfrm>
          <a:prstGeom prst="rect">
            <a:avLst/>
          </a:prstGeom>
        </p:spPr>
        <p:txBody>
          <a:bodyPr wrap="square">
            <a:spAutoFit/>
          </a:bodyPr>
          <a:lstStyle/>
          <a:p>
            <a:pPr algn="ctr"/>
            <a:r>
              <a:rPr lang="en-US" sz="2400" b="1" dirty="0"/>
              <a:t>Outcome indicators from interventions of multidisciplinary team</a:t>
            </a:r>
            <a:r>
              <a:rPr lang="en-US" sz="2400" b="1" dirty="0" smtClean="0"/>
              <a:t>:</a:t>
            </a:r>
          </a:p>
          <a:p>
            <a:pPr algn="ctr"/>
            <a:endParaRPr lang="en-US" sz="2400" b="1" dirty="0" smtClean="0"/>
          </a:p>
          <a:p>
            <a:pPr marL="457200" lvl="0" indent="-457200" algn="ctr">
              <a:buAutoNum type="alphaLcParenR"/>
            </a:pPr>
            <a:r>
              <a:rPr lang="en-US" sz="2400" dirty="0" smtClean="0"/>
              <a:t>at </a:t>
            </a:r>
            <a:r>
              <a:rPr lang="en-US" sz="2400" dirty="0"/>
              <a:t>an individual </a:t>
            </a:r>
            <a:r>
              <a:rPr lang="en-US" sz="2400" dirty="0" smtClean="0"/>
              <a:t>level</a:t>
            </a:r>
          </a:p>
          <a:p>
            <a:pPr lvl="0" algn="ctr"/>
            <a:endParaRPr lang="en-IE" sz="2400" dirty="0"/>
          </a:p>
          <a:p>
            <a:pPr marL="342900" lvl="0" indent="-342900">
              <a:lnSpc>
                <a:spcPct val="115000"/>
              </a:lnSpc>
              <a:spcAft>
                <a:spcPts val="1000"/>
              </a:spcAft>
              <a:buFont typeface="Wingdings"/>
              <a:buChar char=""/>
              <a:tabLst>
                <a:tab pos="457200" algn="l"/>
              </a:tabLst>
            </a:pPr>
            <a:r>
              <a:rPr lang="en-US" sz="2000" dirty="0">
                <a:latin typeface="Times New Roman"/>
                <a:ea typeface="Calibri"/>
                <a:cs typeface="Times New Roman"/>
              </a:rPr>
              <a:t>improved school attendance (outreach dimension and improved school climate)</a:t>
            </a:r>
            <a:endParaRPr lang="en-IE" sz="2000" dirty="0">
              <a:ea typeface="Calibri"/>
              <a:cs typeface="Times New Roman"/>
            </a:endParaRPr>
          </a:p>
          <a:p>
            <a:pPr marL="342900" lvl="0" indent="-342900">
              <a:lnSpc>
                <a:spcPct val="115000"/>
              </a:lnSpc>
              <a:spcAft>
                <a:spcPts val="1000"/>
              </a:spcAft>
              <a:buFont typeface="Wingdings"/>
              <a:buChar char=""/>
              <a:tabLst>
                <a:tab pos="457200" algn="l"/>
              </a:tabLst>
            </a:pPr>
            <a:r>
              <a:rPr lang="en-US" sz="2000" dirty="0">
                <a:latin typeface="Times New Roman"/>
                <a:ea typeface="Calibri"/>
                <a:cs typeface="Times New Roman"/>
              </a:rPr>
              <a:t>improved student motivation and performance due to improved class climate</a:t>
            </a:r>
            <a:endParaRPr lang="en-IE" sz="2000" dirty="0">
              <a:ea typeface="Calibri"/>
              <a:cs typeface="Times New Roman"/>
            </a:endParaRPr>
          </a:p>
          <a:p>
            <a:pPr marL="342900" lvl="0" indent="-342900">
              <a:lnSpc>
                <a:spcPct val="115000"/>
              </a:lnSpc>
              <a:spcAft>
                <a:spcPts val="1000"/>
              </a:spcAft>
              <a:buFont typeface="Wingdings"/>
              <a:buChar char=""/>
              <a:tabLst>
                <a:tab pos="457200" algn="l"/>
              </a:tabLst>
            </a:pPr>
            <a:r>
              <a:rPr lang="en-US" sz="2000" dirty="0">
                <a:latin typeface="Times New Roman"/>
                <a:ea typeface="Calibri"/>
                <a:cs typeface="Times New Roman"/>
              </a:rPr>
              <a:t>improved student concentration as trauma related issues being supported</a:t>
            </a:r>
            <a:endParaRPr lang="en-IE" sz="2000" dirty="0">
              <a:ea typeface="Calibri"/>
              <a:cs typeface="Times New Roman"/>
            </a:endParaRPr>
          </a:p>
          <a:p>
            <a:pPr marL="342900" lvl="0" indent="-342900">
              <a:lnSpc>
                <a:spcPct val="115000"/>
              </a:lnSpc>
              <a:spcAft>
                <a:spcPts val="1000"/>
              </a:spcAft>
              <a:buFont typeface="Wingdings"/>
              <a:buChar char=""/>
              <a:tabLst>
                <a:tab pos="457200" algn="l"/>
              </a:tabLst>
            </a:pPr>
            <a:r>
              <a:rPr lang="en-IE" sz="2000" dirty="0">
                <a:latin typeface="Times New Roman"/>
                <a:ea typeface="Calibri"/>
                <a:cs typeface="Times New Roman"/>
              </a:rPr>
              <a:t>improved behaviour in class</a:t>
            </a:r>
            <a:endParaRPr lang="en-IE" sz="2000" dirty="0">
              <a:ea typeface="Calibri"/>
              <a:cs typeface="Times New Roman"/>
            </a:endParaRPr>
          </a:p>
          <a:p>
            <a:pPr marL="342900" lvl="0" indent="-342900">
              <a:lnSpc>
                <a:spcPct val="115000"/>
              </a:lnSpc>
              <a:spcAft>
                <a:spcPts val="1000"/>
              </a:spcAft>
              <a:buFont typeface="Wingdings"/>
              <a:buChar char=""/>
              <a:tabLst>
                <a:tab pos="457200" algn="l"/>
              </a:tabLst>
            </a:pPr>
            <a:r>
              <a:rPr lang="en-IE" sz="2000" dirty="0">
                <a:latin typeface="Times New Roman"/>
                <a:ea typeface="Calibri"/>
                <a:cs typeface="Times New Roman"/>
              </a:rPr>
              <a:t>decreased anxiety and depression and improved mental health, including academic</a:t>
            </a:r>
            <a:endParaRPr lang="en-IE" sz="2000" dirty="0">
              <a:ea typeface="Calibri"/>
              <a:cs typeface="Times New Roman"/>
            </a:endParaRPr>
          </a:p>
          <a:p>
            <a:pPr marL="342900" lvl="0" indent="-342900">
              <a:lnSpc>
                <a:spcPct val="115000"/>
              </a:lnSpc>
              <a:spcAft>
                <a:spcPts val="1000"/>
              </a:spcAft>
              <a:buFont typeface="Wingdings"/>
              <a:buChar char=""/>
              <a:tabLst>
                <a:tab pos="457200" algn="l"/>
              </a:tabLst>
            </a:pPr>
            <a:r>
              <a:rPr lang="en-US" sz="2000" dirty="0">
                <a:latin typeface="Times New Roman"/>
                <a:ea typeface="Calibri"/>
                <a:cs typeface="Times New Roman"/>
              </a:rPr>
              <a:t>improved sleep patterns influencing improved concentration and academic performance</a:t>
            </a:r>
            <a:endParaRPr lang="en-IE" sz="2000" dirty="0">
              <a:ea typeface="Calibri"/>
              <a:cs typeface="Times New Roman"/>
            </a:endParaRPr>
          </a:p>
          <a:p>
            <a:pPr algn="ctr"/>
            <a:endParaRPr lang="en-IE" sz="2400" dirty="0" smtClean="0"/>
          </a:p>
          <a:p>
            <a:endParaRPr lang="en-IE" sz="2400" dirty="0"/>
          </a:p>
        </p:txBody>
      </p:sp>
    </p:spTree>
    <p:extLst>
      <p:ext uri="{BB962C8B-B14F-4D97-AF65-F5344CB8AC3E}">
        <p14:creationId xmlns:p14="http://schemas.microsoft.com/office/powerpoint/2010/main" val="39698011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268760"/>
            <a:ext cx="7056784" cy="4122282"/>
          </a:xfrm>
          <a:prstGeom prst="rect">
            <a:avLst/>
          </a:prstGeom>
        </p:spPr>
        <p:txBody>
          <a:bodyPr wrap="square">
            <a:spAutoFit/>
          </a:bodyPr>
          <a:lstStyle/>
          <a:p>
            <a:pPr marL="342900" lvl="0" indent="-342900">
              <a:lnSpc>
                <a:spcPct val="115000"/>
              </a:lnSpc>
              <a:spcAft>
                <a:spcPts val="1000"/>
              </a:spcAft>
              <a:buFont typeface="Wingdings"/>
              <a:buChar char=""/>
              <a:tabLst>
                <a:tab pos="457200" algn="l"/>
              </a:tabLst>
            </a:pPr>
            <a:r>
              <a:rPr lang="en-US" sz="2000" dirty="0">
                <a:latin typeface="Times New Roman"/>
                <a:ea typeface="Calibri"/>
                <a:cs typeface="Times New Roman"/>
              </a:rPr>
              <a:t>decrease in substance abuse influencing improved concentration and academic performance</a:t>
            </a:r>
            <a:endParaRPr lang="en-IE" sz="2000" dirty="0">
              <a:ea typeface="Calibri"/>
              <a:cs typeface="Times New Roman"/>
            </a:endParaRPr>
          </a:p>
          <a:p>
            <a:pPr marL="342900" lvl="0" indent="-342900">
              <a:lnSpc>
                <a:spcPct val="115000"/>
              </a:lnSpc>
              <a:spcAft>
                <a:spcPts val="1000"/>
              </a:spcAft>
              <a:buFont typeface="Wingdings"/>
              <a:buChar char=""/>
              <a:tabLst>
                <a:tab pos="457200" algn="l"/>
              </a:tabLst>
            </a:pPr>
            <a:r>
              <a:rPr lang="en-US" sz="2000" dirty="0">
                <a:latin typeface="Times New Roman"/>
                <a:ea typeface="Calibri"/>
                <a:cs typeface="Times New Roman"/>
              </a:rPr>
              <a:t>reduction and elimination of suspension and expulsion</a:t>
            </a:r>
            <a:endParaRPr lang="en-IE" sz="2000" dirty="0">
              <a:ea typeface="Calibri"/>
              <a:cs typeface="Times New Roman"/>
            </a:endParaRPr>
          </a:p>
          <a:p>
            <a:pPr marL="342900" lvl="0" indent="-342900">
              <a:lnSpc>
                <a:spcPct val="115000"/>
              </a:lnSpc>
              <a:spcAft>
                <a:spcPts val="1000"/>
              </a:spcAft>
              <a:buFont typeface="Wingdings"/>
              <a:buChar char=""/>
              <a:tabLst>
                <a:tab pos="457200" algn="l"/>
              </a:tabLst>
            </a:pPr>
            <a:r>
              <a:rPr lang="en-US" sz="2000" dirty="0">
                <a:latin typeface="Times New Roman"/>
                <a:ea typeface="Calibri"/>
                <a:cs typeface="Times New Roman"/>
              </a:rPr>
              <a:t>decrease in school bullying bringing improved school attendance, improved motivation for learning in school, less personal anxiety</a:t>
            </a:r>
            <a:endParaRPr lang="en-IE" sz="2000" dirty="0">
              <a:ea typeface="Calibri"/>
              <a:cs typeface="Times New Roman"/>
            </a:endParaRPr>
          </a:p>
          <a:p>
            <a:pPr marL="342900" lvl="0" indent="-342900">
              <a:lnSpc>
                <a:spcPct val="115000"/>
              </a:lnSpc>
              <a:spcAft>
                <a:spcPts val="1000"/>
              </a:spcAft>
              <a:buFont typeface="Wingdings"/>
              <a:buChar char=""/>
              <a:tabLst>
                <a:tab pos="457200" algn="l"/>
              </a:tabLst>
            </a:pPr>
            <a:r>
              <a:rPr lang="en-US" sz="2000" dirty="0">
                <a:latin typeface="Times New Roman"/>
                <a:ea typeface="Calibri"/>
                <a:cs typeface="Times New Roman"/>
              </a:rPr>
              <a:t>improved self-image, self-esteem, self-efficacy for learning: overcoming fatalism as a risk factor for early school leaving, substance abuse, other risk </a:t>
            </a:r>
            <a:r>
              <a:rPr lang="en-US" sz="2000" dirty="0" err="1">
                <a:latin typeface="Times New Roman"/>
                <a:ea typeface="Calibri"/>
                <a:cs typeface="Times New Roman"/>
              </a:rPr>
              <a:t>behaviours</a:t>
            </a:r>
            <a:r>
              <a:rPr lang="en-US" sz="2000" dirty="0">
                <a:latin typeface="Times New Roman"/>
                <a:ea typeface="Calibri"/>
                <a:cs typeface="Times New Roman"/>
              </a:rPr>
              <a:t> </a:t>
            </a:r>
            <a:endParaRPr lang="en-IE" sz="2000" dirty="0">
              <a:ea typeface="Calibri"/>
              <a:cs typeface="Times New Roman"/>
            </a:endParaRPr>
          </a:p>
          <a:p>
            <a:pPr marL="342900" lvl="0" indent="-342900">
              <a:lnSpc>
                <a:spcPct val="115000"/>
              </a:lnSpc>
              <a:spcAft>
                <a:spcPts val="0"/>
              </a:spcAft>
              <a:buFont typeface="Wingdings"/>
              <a:buChar char=""/>
              <a:tabLst>
                <a:tab pos="457200" algn="l"/>
              </a:tabLst>
            </a:pPr>
            <a:r>
              <a:rPr lang="en-US" sz="2000" dirty="0">
                <a:latin typeface="Times New Roman"/>
                <a:ea typeface="Calibri"/>
                <a:cs typeface="Times New Roman"/>
              </a:rPr>
              <a:t>increased language development in younger children</a:t>
            </a:r>
            <a:endParaRPr lang="en-IE" sz="2000" dirty="0">
              <a:ea typeface="Calibri"/>
              <a:cs typeface="Times New Roman"/>
            </a:endParaRPr>
          </a:p>
        </p:txBody>
      </p:sp>
    </p:spTree>
    <p:extLst>
      <p:ext uri="{BB962C8B-B14F-4D97-AF65-F5344CB8AC3E}">
        <p14:creationId xmlns:p14="http://schemas.microsoft.com/office/powerpoint/2010/main" val="4518264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1414" y="620688"/>
            <a:ext cx="2896947" cy="1200329"/>
          </a:xfrm>
          <a:prstGeom prst="rect">
            <a:avLst/>
          </a:prstGeom>
        </p:spPr>
        <p:txBody>
          <a:bodyPr wrap="none">
            <a:spAutoFit/>
          </a:bodyPr>
          <a:lstStyle/>
          <a:p>
            <a:pPr algn="ctr"/>
            <a:r>
              <a:rPr lang="en-US" dirty="0"/>
              <a:t>	</a:t>
            </a:r>
            <a:r>
              <a:rPr lang="en-US" sz="2400" dirty="0"/>
              <a:t>b</a:t>
            </a:r>
            <a:r>
              <a:rPr lang="en-US" sz="2400" dirty="0" smtClean="0"/>
              <a:t>)   at </a:t>
            </a:r>
            <a:r>
              <a:rPr lang="en-US" sz="2400" dirty="0"/>
              <a:t>a family </a:t>
            </a:r>
            <a:r>
              <a:rPr lang="en-US" sz="2400" dirty="0" smtClean="0"/>
              <a:t>level</a:t>
            </a:r>
          </a:p>
          <a:p>
            <a:pPr algn="ctr"/>
            <a:endParaRPr lang="en-US" sz="2400" dirty="0"/>
          </a:p>
          <a:p>
            <a:endParaRPr lang="en-IE" sz="2400" dirty="0"/>
          </a:p>
        </p:txBody>
      </p:sp>
      <p:sp>
        <p:nvSpPr>
          <p:cNvPr id="5" name="Rectangle 4"/>
          <p:cNvSpPr/>
          <p:nvPr/>
        </p:nvSpPr>
        <p:spPr>
          <a:xfrm>
            <a:off x="395536" y="1052736"/>
            <a:ext cx="6318448" cy="2547492"/>
          </a:xfrm>
          <a:prstGeom prst="rect">
            <a:avLst/>
          </a:prstGeom>
        </p:spPr>
        <p:txBody>
          <a:bodyPr wrap="square">
            <a:spAutoFit/>
          </a:bodyPr>
          <a:lstStyle/>
          <a:p>
            <a:pPr marL="342900" lvl="0" indent="-342900">
              <a:lnSpc>
                <a:spcPct val="115000"/>
              </a:lnSpc>
              <a:spcAft>
                <a:spcPts val="0"/>
              </a:spcAft>
              <a:buFont typeface="Wingdings"/>
              <a:buChar char=""/>
              <a:tabLst>
                <a:tab pos="457200" algn="l"/>
              </a:tabLst>
            </a:pPr>
            <a:r>
              <a:rPr lang="en-US" sz="2000" dirty="0">
                <a:latin typeface="Times New Roman"/>
                <a:ea typeface="Calibri"/>
                <a:cs typeface="Times New Roman"/>
              </a:rPr>
              <a:t>increased engagement of previously marginalized families with support services</a:t>
            </a:r>
            <a:endParaRPr lang="en-IE" sz="2000" dirty="0">
              <a:ea typeface="Calibri"/>
              <a:cs typeface="Times New Roman"/>
            </a:endParaRPr>
          </a:p>
          <a:p>
            <a:pPr marL="457200">
              <a:lnSpc>
                <a:spcPct val="115000"/>
              </a:lnSpc>
              <a:spcAft>
                <a:spcPts val="0"/>
              </a:spcAft>
            </a:pPr>
            <a:r>
              <a:rPr lang="en-US" sz="2000" dirty="0">
                <a:latin typeface="Times New Roman"/>
                <a:ea typeface="Calibri"/>
                <a:cs typeface="Times New Roman"/>
              </a:rPr>
              <a:t> </a:t>
            </a:r>
            <a:endParaRPr lang="en-IE" sz="2000" dirty="0">
              <a:ea typeface="Calibri"/>
              <a:cs typeface="Times New Roman"/>
            </a:endParaRPr>
          </a:p>
          <a:p>
            <a:pPr marL="342900" lvl="0" indent="-342900">
              <a:lnSpc>
                <a:spcPct val="115000"/>
              </a:lnSpc>
              <a:spcAft>
                <a:spcPts val="0"/>
              </a:spcAft>
              <a:buFont typeface="Wingdings"/>
              <a:buChar char=""/>
              <a:tabLst>
                <a:tab pos="457200" algn="l"/>
              </a:tabLst>
            </a:pPr>
            <a:r>
              <a:rPr lang="en-US" sz="2000" dirty="0" smtClean="0">
                <a:latin typeface="Times New Roman"/>
                <a:ea typeface="Calibri"/>
                <a:cs typeface="Times New Roman"/>
              </a:rPr>
              <a:t>increased </a:t>
            </a:r>
            <a:r>
              <a:rPr lang="en-US" sz="2000" dirty="0">
                <a:latin typeface="Times New Roman"/>
                <a:ea typeface="Calibri"/>
                <a:cs typeface="Times New Roman"/>
              </a:rPr>
              <a:t>engagement of previously marginalized families with the school</a:t>
            </a:r>
            <a:endParaRPr lang="en-IE" sz="2000" dirty="0">
              <a:ea typeface="Calibri"/>
              <a:cs typeface="Times New Roman"/>
            </a:endParaRPr>
          </a:p>
          <a:p>
            <a:pPr>
              <a:lnSpc>
                <a:spcPct val="115000"/>
              </a:lnSpc>
              <a:spcAft>
                <a:spcPts val="0"/>
              </a:spcAft>
            </a:pPr>
            <a:r>
              <a:rPr lang="en-IE" sz="2000" dirty="0">
                <a:latin typeface="Times New Roman"/>
                <a:ea typeface="Calibri"/>
                <a:cs typeface="Times New Roman"/>
              </a:rPr>
              <a:t> </a:t>
            </a:r>
            <a:endParaRPr lang="en-IE" sz="2000" dirty="0">
              <a:ea typeface="Calibri"/>
              <a:cs typeface="Times New Roman"/>
            </a:endParaRPr>
          </a:p>
          <a:p>
            <a:pPr marL="342900" lvl="0" indent="-342900">
              <a:lnSpc>
                <a:spcPct val="115000"/>
              </a:lnSpc>
              <a:spcAft>
                <a:spcPts val="0"/>
              </a:spcAft>
              <a:buFont typeface="Wingdings"/>
              <a:buChar char=""/>
              <a:tabLst>
                <a:tab pos="457200" algn="l"/>
              </a:tabLst>
            </a:pPr>
            <a:r>
              <a:rPr lang="en-US" sz="2000" dirty="0" smtClean="0">
                <a:latin typeface="Times New Roman"/>
                <a:ea typeface="Calibri"/>
                <a:cs typeface="Times New Roman"/>
              </a:rPr>
              <a:t>improved </a:t>
            </a:r>
            <a:r>
              <a:rPr lang="en-US" sz="2000" dirty="0">
                <a:latin typeface="Times New Roman"/>
                <a:ea typeface="Calibri"/>
                <a:cs typeface="Times New Roman"/>
              </a:rPr>
              <a:t>communication between child and parents</a:t>
            </a:r>
            <a:endParaRPr lang="en-IE" sz="2000" dirty="0">
              <a:ea typeface="Calibri"/>
              <a:cs typeface="Times New Roman"/>
            </a:endParaRPr>
          </a:p>
        </p:txBody>
      </p:sp>
    </p:spTree>
    <p:extLst>
      <p:ext uri="{BB962C8B-B14F-4D97-AF65-F5344CB8AC3E}">
        <p14:creationId xmlns:p14="http://schemas.microsoft.com/office/powerpoint/2010/main" val="8002532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704" y="332656"/>
            <a:ext cx="3674211" cy="1200329"/>
          </a:xfrm>
          <a:prstGeom prst="rect">
            <a:avLst/>
          </a:prstGeom>
        </p:spPr>
        <p:txBody>
          <a:bodyPr wrap="none">
            <a:spAutoFit/>
          </a:bodyPr>
          <a:lstStyle/>
          <a:p>
            <a:pPr lvl="0" algn="ctr"/>
            <a:r>
              <a:rPr lang="en-US" sz="2400" dirty="0"/>
              <a:t>c) at the school system </a:t>
            </a:r>
            <a:r>
              <a:rPr lang="en-US" sz="2400" dirty="0" smtClean="0"/>
              <a:t>level</a:t>
            </a:r>
          </a:p>
          <a:p>
            <a:pPr lvl="0" algn="ctr"/>
            <a:endParaRPr lang="en-US" sz="2400" dirty="0"/>
          </a:p>
          <a:p>
            <a:pPr lvl="0" algn="ctr"/>
            <a:endParaRPr lang="en-IE" sz="2400" dirty="0"/>
          </a:p>
        </p:txBody>
      </p:sp>
      <p:sp>
        <p:nvSpPr>
          <p:cNvPr id="3" name="Rectangle 2"/>
          <p:cNvSpPr/>
          <p:nvPr/>
        </p:nvSpPr>
        <p:spPr>
          <a:xfrm>
            <a:off x="467544" y="1661850"/>
            <a:ext cx="6840760" cy="5184111"/>
          </a:xfrm>
          <a:prstGeom prst="rect">
            <a:avLst/>
          </a:prstGeom>
        </p:spPr>
        <p:txBody>
          <a:bodyPr wrap="square">
            <a:spAutoFit/>
          </a:bodyPr>
          <a:lstStyle/>
          <a:p>
            <a:pPr marL="342900" lvl="0" indent="-342900">
              <a:lnSpc>
                <a:spcPct val="115000"/>
              </a:lnSpc>
              <a:spcAft>
                <a:spcPts val="0"/>
              </a:spcAft>
              <a:buFont typeface="Wingdings"/>
              <a:buChar char=""/>
              <a:tabLst>
                <a:tab pos="457200" algn="l"/>
              </a:tabLst>
            </a:pPr>
            <a:r>
              <a:rPr lang="en-US" sz="2000" dirty="0">
                <a:latin typeface="Times New Roman"/>
                <a:ea typeface="Calibri"/>
                <a:cs typeface="Times New Roman"/>
              </a:rPr>
              <a:t>decreased use of </a:t>
            </a:r>
            <a:r>
              <a:rPr lang="en-US" sz="2000" dirty="0" smtClean="0">
                <a:latin typeface="Times New Roman"/>
                <a:ea typeface="Calibri"/>
                <a:cs typeface="Times New Roman"/>
              </a:rPr>
              <a:t>suspensions</a:t>
            </a:r>
          </a:p>
          <a:p>
            <a:pPr marL="342900" lvl="0" indent="-342900">
              <a:lnSpc>
                <a:spcPct val="115000"/>
              </a:lnSpc>
              <a:spcAft>
                <a:spcPts val="0"/>
              </a:spcAft>
              <a:buFont typeface="Wingdings"/>
              <a:buChar char=""/>
              <a:tabLst>
                <a:tab pos="457200" algn="l"/>
              </a:tabLst>
            </a:pPr>
            <a:endParaRPr lang="en-IE" sz="2000" dirty="0">
              <a:ea typeface="Calibri"/>
              <a:cs typeface="Times New Roman"/>
            </a:endParaRPr>
          </a:p>
          <a:p>
            <a:pPr marL="342900" lvl="0" indent="-342900">
              <a:lnSpc>
                <a:spcPct val="115000"/>
              </a:lnSpc>
              <a:spcAft>
                <a:spcPts val="0"/>
              </a:spcAft>
              <a:buFont typeface="Wingdings"/>
              <a:buChar char=""/>
              <a:tabLst>
                <a:tab pos="457200" algn="l"/>
              </a:tabLst>
            </a:pPr>
            <a:r>
              <a:rPr lang="en-US" sz="2000" dirty="0" smtClean="0">
                <a:latin typeface="Times New Roman"/>
                <a:ea typeface="Calibri"/>
                <a:cs typeface="Times New Roman"/>
              </a:rPr>
              <a:t>increased </a:t>
            </a:r>
            <a:r>
              <a:rPr lang="en-US" sz="2000" dirty="0">
                <a:latin typeface="Times New Roman"/>
                <a:ea typeface="Calibri"/>
                <a:cs typeface="Times New Roman"/>
              </a:rPr>
              <a:t>use of alternatives to </a:t>
            </a:r>
            <a:r>
              <a:rPr lang="en-US" sz="2000" dirty="0" smtClean="0">
                <a:latin typeface="Times New Roman"/>
                <a:ea typeface="Calibri"/>
                <a:cs typeface="Times New Roman"/>
              </a:rPr>
              <a:t>suspension</a:t>
            </a:r>
          </a:p>
          <a:p>
            <a:pPr marL="342900" lvl="0" indent="-342900">
              <a:lnSpc>
                <a:spcPct val="115000"/>
              </a:lnSpc>
              <a:spcAft>
                <a:spcPts val="0"/>
              </a:spcAft>
              <a:buFont typeface="Wingdings"/>
              <a:buChar char=""/>
              <a:tabLst>
                <a:tab pos="457200" algn="l"/>
              </a:tabLst>
            </a:pPr>
            <a:endParaRPr lang="en-IE" sz="2000" dirty="0">
              <a:ea typeface="Calibri"/>
              <a:cs typeface="Times New Roman"/>
            </a:endParaRPr>
          </a:p>
          <a:p>
            <a:pPr marL="342900" lvl="0" indent="-342900">
              <a:lnSpc>
                <a:spcPct val="115000"/>
              </a:lnSpc>
              <a:spcAft>
                <a:spcPts val="0"/>
              </a:spcAft>
              <a:buFont typeface="Wingdings"/>
              <a:buChar char=""/>
              <a:tabLst>
                <a:tab pos="457200" algn="l"/>
              </a:tabLst>
            </a:pPr>
            <a:r>
              <a:rPr lang="en-US" sz="2000" dirty="0" smtClean="0">
                <a:latin typeface="Times New Roman"/>
                <a:ea typeface="Calibri"/>
                <a:cs typeface="Times New Roman"/>
              </a:rPr>
              <a:t>improved </a:t>
            </a:r>
            <a:r>
              <a:rPr lang="en-US" sz="2000" dirty="0">
                <a:latin typeface="Times New Roman"/>
                <a:ea typeface="Calibri"/>
                <a:cs typeface="Times New Roman"/>
              </a:rPr>
              <a:t>school and classroom </a:t>
            </a:r>
            <a:r>
              <a:rPr lang="en-US" sz="2000" dirty="0" smtClean="0">
                <a:latin typeface="Times New Roman"/>
                <a:ea typeface="Calibri"/>
                <a:cs typeface="Times New Roman"/>
              </a:rPr>
              <a:t>climate</a:t>
            </a:r>
          </a:p>
          <a:p>
            <a:pPr marL="342900" lvl="0" indent="-342900">
              <a:lnSpc>
                <a:spcPct val="115000"/>
              </a:lnSpc>
              <a:spcAft>
                <a:spcPts val="0"/>
              </a:spcAft>
              <a:buFont typeface="Wingdings"/>
              <a:buChar char=""/>
              <a:tabLst>
                <a:tab pos="457200" algn="l"/>
              </a:tabLst>
            </a:pPr>
            <a:endParaRPr lang="en-IE" sz="2000" dirty="0">
              <a:ea typeface="Calibri"/>
              <a:cs typeface="Times New Roman"/>
            </a:endParaRPr>
          </a:p>
          <a:p>
            <a:pPr marL="342900" lvl="0" indent="-342900">
              <a:lnSpc>
                <a:spcPct val="115000"/>
              </a:lnSpc>
              <a:spcAft>
                <a:spcPts val="1000"/>
              </a:spcAft>
              <a:buFont typeface="Wingdings"/>
              <a:buChar char=""/>
              <a:tabLst>
                <a:tab pos="457200" algn="l"/>
              </a:tabLst>
            </a:pPr>
            <a:r>
              <a:rPr lang="en-US" sz="2000" dirty="0" smtClean="0">
                <a:latin typeface="Times New Roman"/>
                <a:ea typeface="Calibri"/>
                <a:cs typeface="Times New Roman"/>
              </a:rPr>
              <a:t>decrease </a:t>
            </a:r>
            <a:r>
              <a:rPr lang="en-US" sz="2000" dirty="0">
                <a:latin typeface="Times New Roman"/>
                <a:ea typeface="Calibri"/>
                <a:cs typeface="Times New Roman"/>
              </a:rPr>
              <a:t>in bullying in class and </a:t>
            </a:r>
            <a:r>
              <a:rPr lang="en-US" sz="2000" dirty="0" smtClean="0">
                <a:latin typeface="Times New Roman"/>
                <a:ea typeface="Calibri"/>
                <a:cs typeface="Times New Roman"/>
              </a:rPr>
              <a:t>school</a:t>
            </a:r>
          </a:p>
          <a:p>
            <a:pPr marL="342900" lvl="0" indent="-342900">
              <a:lnSpc>
                <a:spcPct val="115000"/>
              </a:lnSpc>
              <a:spcAft>
                <a:spcPts val="1000"/>
              </a:spcAft>
              <a:buFont typeface="Wingdings"/>
              <a:buChar char=""/>
              <a:tabLst>
                <a:tab pos="457200" algn="l"/>
              </a:tabLst>
            </a:pPr>
            <a:endParaRPr lang="en-IE" sz="2000" dirty="0">
              <a:ea typeface="Calibri"/>
              <a:cs typeface="Times New Roman"/>
            </a:endParaRPr>
          </a:p>
          <a:p>
            <a:pPr marL="342900" lvl="0" indent="-342900">
              <a:lnSpc>
                <a:spcPct val="115000"/>
              </a:lnSpc>
              <a:spcAft>
                <a:spcPts val="1000"/>
              </a:spcAft>
              <a:buFont typeface="Wingdings"/>
              <a:buChar char=""/>
              <a:tabLst>
                <a:tab pos="457200" algn="l"/>
              </a:tabLst>
            </a:pPr>
            <a:r>
              <a:rPr lang="en-US" sz="2000" dirty="0">
                <a:latin typeface="Times New Roman"/>
                <a:ea typeface="Calibri"/>
                <a:cs typeface="Times New Roman"/>
              </a:rPr>
              <a:t>professional development of teachers’ conflict resolution skills and social class and ethnicity diversity </a:t>
            </a:r>
            <a:r>
              <a:rPr lang="en-US" sz="2000" dirty="0" smtClean="0">
                <a:latin typeface="Times New Roman"/>
                <a:ea typeface="Calibri"/>
                <a:cs typeface="Times New Roman"/>
              </a:rPr>
              <a:t>awareness</a:t>
            </a:r>
          </a:p>
          <a:p>
            <a:pPr lvl="0">
              <a:lnSpc>
                <a:spcPct val="115000"/>
              </a:lnSpc>
              <a:spcAft>
                <a:spcPts val="1000"/>
              </a:spcAft>
              <a:tabLst>
                <a:tab pos="457200" algn="l"/>
              </a:tabLst>
            </a:pPr>
            <a:endParaRPr lang="en-IE" sz="2000" dirty="0">
              <a:ea typeface="Calibri"/>
              <a:cs typeface="Times New Roman"/>
            </a:endParaRPr>
          </a:p>
          <a:p>
            <a:pPr marL="342900" lvl="0" indent="-342900">
              <a:lnSpc>
                <a:spcPct val="115000"/>
              </a:lnSpc>
              <a:spcAft>
                <a:spcPts val="1000"/>
              </a:spcAft>
              <a:buFont typeface="Wingdings"/>
              <a:buChar char=""/>
              <a:tabLst>
                <a:tab pos="457200" algn="l"/>
              </a:tabLst>
            </a:pPr>
            <a:r>
              <a:rPr lang="en-US" sz="2000" dirty="0">
                <a:latin typeface="Times New Roman"/>
                <a:ea typeface="Calibri"/>
                <a:cs typeface="Times New Roman"/>
              </a:rPr>
              <a:t>increased tolerance of diversity and confidence for minority groups in the school institutional culture </a:t>
            </a:r>
            <a:endParaRPr lang="en-IE" sz="2000" dirty="0">
              <a:ea typeface="Calibri"/>
              <a:cs typeface="Times New Roman"/>
            </a:endParaRPr>
          </a:p>
        </p:txBody>
      </p:sp>
    </p:spTree>
    <p:extLst>
      <p:ext uri="{BB962C8B-B14F-4D97-AF65-F5344CB8AC3E}">
        <p14:creationId xmlns:p14="http://schemas.microsoft.com/office/powerpoint/2010/main" val="7176300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548680"/>
            <a:ext cx="7200800" cy="1200329"/>
          </a:xfrm>
          <a:prstGeom prst="rect">
            <a:avLst/>
          </a:prstGeom>
        </p:spPr>
        <p:txBody>
          <a:bodyPr wrap="square">
            <a:spAutoFit/>
          </a:bodyPr>
          <a:lstStyle/>
          <a:p>
            <a:pPr lvl="0" algn="ctr"/>
            <a:r>
              <a:rPr lang="en-US" sz="2400" b="1" dirty="0"/>
              <a:t>Key Questions for your national/regional strategy – A strategic </a:t>
            </a:r>
            <a:endParaRPr lang="en-IE" sz="2400" b="1" dirty="0"/>
          </a:p>
          <a:p>
            <a:pPr lvl="0" algn="ctr"/>
            <a:r>
              <a:rPr lang="en-US" sz="2400" b="1" dirty="0"/>
              <a:t>systemic approach to overcome gaps </a:t>
            </a:r>
            <a:endParaRPr lang="en-IE" sz="2400" b="1" dirty="0"/>
          </a:p>
        </p:txBody>
      </p:sp>
      <p:pic>
        <p:nvPicPr>
          <p:cNvPr id="19458" name="Picture 2" descr="C:\Documents and Settings\mcloughv\Local Settings\Temporary Internet Files\Content.IE5\IDO6RQOR\MC90007874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132856"/>
            <a:ext cx="2171193" cy="28123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Documents and Settings\mcloughv\Local Settings\Temporary Internet Files\Content.IE5\3Z4XYA4V\MP90031559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636912"/>
            <a:ext cx="3657600" cy="260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1745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3" y="386271"/>
            <a:ext cx="8280921" cy="2769989"/>
          </a:xfrm>
          <a:prstGeom prst="rect">
            <a:avLst/>
          </a:prstGeom>
        </p:spPr>
        <p:txBody>
          <a:bodyPr wrap="square">
            <a:spAutoFit/>
          </a:bodyPr>
          <a:lstStyle/>
          <a:p>
            <a:pPr lvl="0"/>
            <a:r>
              <a:rPr lang="en-US" sz="2000" dirty="0"/>
              <a:t>1</a:t>
            </a:r>
            <a:r>
              <a:rPr lang="en-US" sz="2000" dirty="0" smtClean="0"/>
              <a:t>. At which </a:t>
            </a:r>
            <a:r>
              <a:rPr lang="en-US" sz="2000" dirty="0"/>
              <a:t>level(s) of prevention is your strategy working </a:t>
            </a:r>
            <a:r>
              <a:rPr lang="en-US" sz="2000" dirty="0" smtClean="0"/>
              <a:t> </a:t>
            </a:r>
            <a:r>
              <a:rPr lang="en-US" sz="2000" dirty="0"/>
              <a:t>– </a:t>
            </a:r>
            <a:r>
              <a:rPr lang="en-US" sz="2000" b="1" dirty="0" smtClean="0"/>
              <a:t>UNIVERSAL, SELECTED, INDICATED</a:t>
            </a:r>
            <a:r>
              <a:rPr lang="en-US" sz="2000" dirty="0" smtClean="0"/>
              <a:t>? </a:t>
            </a:r>
            <a:r>
              <a:rPr lang="en-US" sz="2000" dirty="0"/>
              <a:t>(E.G. Stockholm ABC is general parent </a:t>
            </a:r>
            <a:r>
              <a:rPr lang="en-US" sz="2000" dirty="0" err="1"/>
              <a:t>programme</a:t>
            </a:r>
            <a:r>
              <a:rPr lang="en-US" sz="2000" dirty="0"/>
              <a:t>  ages 3-12, is </a:t>
            </a:r>
            <a:r>
              <a:rPr lang="en-US" sz="2000" i="1" dirty="0"/>
              <a:t>universal</a:t>
            </a:r>
            <a:r>
              <a:rPr lang="en-US" sz="2000" dirty="0"/>
              <a:t> level and not </a:t>
            </a:r>
            <a:r>
              <a:rPr lang="en-US" sz="2000" i="1" dirty="0"/>
              <a:t>selected </a:t>
            </a:r>
            <a:r>
              <a:rPr lang="en-US" sz="2000" dirty="0"/>
              <a:t>or </a:t>
            </a:r>
            <a:endParaRPr lang="en-IE" sz="2000" dirty="0"/>
          </a:p>
          <a:p>
            <a:pPr lvl="0"/>
            <a:r>
              <a:rPr lang="en-US" sz="2000" dirty="0"/>
              <a:t>i</a:t>
            </a:r>
            <a:r>
              <a:rPr lang="en-US" sz="2000" i="1" dirty="0"/>
              <a:t>ndicated</a:t>
            </a:r>
            <a:r>
              <a:rPr lang="en-US" sz="2000" dirty="0"/>
              <a:t> </a:t>
            </a:r>
            <a:r>
              <a:rPr lang="en-US" sz="2000" dirty="0" smtClean="0"/>
              <a:t>)</a:t>
            </a:r>
          </a:p>
          <a:p>
            <a:pPr lvl="0"/>
            <a:endParaRPr lang="en-US" sz="2000" dirty="0"/>
          </a:p>
          <a:p>
            <a:pPr lvl="0"/>
            <a:r>
              <a:rPr lang="en-US" sz="2000" dirty="0" smtClean="0"/>
              <a:t>At which </a:t>
            </a:r>
            <a:r>
              <a:rPr lang="en-US" sz="2000" dirty="0"/>
              <a:t>levels of prevention is your strategy </a:t>
            </a:r>
            <a:r>
              <a:rPr lang="en-US" sz="2000" dirty="0" smtClean="0"/>
              <a:t>NOT working? </a:t>
            </a:r>
            <a:endParaRPr lang="en-IE" sz="2000" dirty="0"/>
          </a:p>
          <a:p>
            <a:pPr lvl="0"/>
            <a:endParaRPr lang="en-IE" dirty="0" smtClean="0"/>
          </a:p>
          <a:p>
            <a:pPr lvl="0"/>
            <a:endParaRPr lang="en-IE" dirty="0"/>
          </a:p>
          <a:p>
            <a:pPr lvl="0"/>
            <a:endParaRPr lang="en-IE" dirty="0"/>
          </a:p>
        </p:txBody>
      </p:sp>
      <p:sp>
        <p:nvSpPr>
          <p:cNvPr id="4" name="Rectangle 3"/>
          <p:cNvSpPr/>
          <p:nvPr/>
        </p:nvSpPr>
        <p:spPr>
          <a:xfrm>
            <a:off x="539552" y="2348880"/>
            <a:ext cx="6318448" cy="1323439"/>
          </a:xfrm>
          <a:prstGeom prst="rect">
            <a:avLst/>
          </a:prstGeom>
        </p:spPr>
        <p:txBody>
          <a:bodyPr wrap="square">
            <a:spAutoFit/>
          </a:bodyPr>
          <a:lstStyle/>
          <a:p>
            <a:pPr lvl="0"/>
            <a:r>
              <a:rPr lang="en-US" sz="2000" dirty="0" smtClean="0"/>
              <a:t>2. Is there collaboration with key target group  members (i.e., involvement in design, strategy, decision-making, leadership roles, employment of them) or merely information to be consumed by them?</a:t>
            </a:r>
            <a:endParaRPr lang="en-IE" sz="2000" dirty="0"/>
          </a:p>
        </p:txBody>
      </p:sp>
      <p:sp>
        <p:nvSpPr>
          <p:cNvPr id="5" name="Rectangle 4"/>
          <p:cNvSpPr/>
          <p:nvPr/>
        </p:nvSpPr>
        <p:spPr>
          <a:xfrm>
            <a:off x="611560" y="3717032"/>
            <a:ext cx="4896544" cy="3385542"/>
          </a:xfrm>
          <a:prstGeom prst="rect">
            <a:avLst/>
          </a:prstGeom>
        </p:spPr>
        <p:txBody>
          <a:bodyPr wrap="square">
            <a:spAutoFit/>
          </a:bodyPr>
          <a:lstStyle/>
          <a:p>
            <a:pPr lvl="0"/>
            <a:r>
              <a:rPr lang="en-US" sz="2000" dirty="0" smtClean="0"/>
              <a:t>3. At which level of system change is your strategy working? </a:t>
            </a:r>
            <a:endParaRPr lang="en-IE" sz="2000" dirty="0" smtClean="0"/>
          </a:p>
          <a:p>
            <a:pPr lvl="0"/>
            <a:r>
              <a:rPr lang="en-US" sz="2000" dirty="0" smtClean="0"/>
              <a:t>-Individual only </a:t>
            </a:r>
            <a:endParaRPr lang="en-IE" sz="2000" dirty="0" smtClean="0"/>
          </a:p>
          <a:p>
            <a:pPr lvl="0"/>
            <a:r>
              <a:rPr lang="en-US" sz="2000" dirty="0" smtClean="0"/>
              <a:t>-School system </a:t>
            </a:r>
            <a:endParaRPr lang="en-IE" sz="2000" dirty="0" smtClean="0"/>
          </a:p>
          <a:p>
            <a:pPr lvl="0"/>
            <a:r>
              <a:rPr lang="en-US" sz="2000" dirty="0" smtClean="0"/>
              <a:t>-Family system </a:t>
            </a:r>
            <a:endParaRPr lang="en-IE" sz="2000" dirty="0" smtClean="0"/>
          </a:p>
          <a:p>
            <a:pPr lvl="0"/>
            <a:r>
              <a:rPr lang="en-US" sz="2000" dirty="0" smtClean="0"/>
              <a:t>-Community system (e.g., Gijon festivals) </a:t>
            </a:r>
            <a:endParaRPr lang="en-IE" sz="2000" dirty="0" smtClean="0"/>
          </a:p>
          <a:p>
            <a:pPr lvl="0"/>
            <a:r>
              <a:rPr lang="en-US" sz="2000" dirty="0" smtClean="0"/>
              <a:t>-Links between some of these ? (Antwerp transition primary-</a:t>
            </a:r>
            <a:r>
              <a:rPr lang="en-US" sz="2000" dirty="0" err="1" smtClean="0"/>
              <a:t>postprimary</a:t>
            </a:r>
            <a:r>
              <a:rPr lang="en-US" sz="2000" dirty="0" smtClean="0"/>
              <a:t> ?) </a:t>
            </a:r>
            <a:endParaRPr lang="en-IE" sz="2000" dirty="0" smtClean="0"/>
          </a:p>
          <a:p>
            <a:pPr lvl="0"/>
            <a:r>
              <a:rPr lang="en-US" dirty="0" smtClean="0"/>
              <a:t> -Which of these system levels are NOT being targeted in your national/regional/municipal strategy and need to be ? </a:t>
            </a:r>
            <a:endParaRPr lang="en-IE" dirty="0"/>
          </a:p>
        </p:txBody>
      </p:sp>
    </p:spTree>
    <p:extLst>
      <p:ext uri="{BB962C8B-B14F-4D97-AF65-F5344CB8AC3E}">
        <p14:creationId xmlns:p14="http://schemas.microsoft.com/office/powerpoint/2010/main" val="3215774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88640"/>
            <a:ext cx="7560840" cy="3170099"/>
          </a:xfrm>
          <a:prstGeom prst="rect">
            <a:avLst/>
          </a:prstGeom>
        </p:spPr>
        <p:txBody>
          <a:bodyPr wrap="square">
            <a:spAutoFit/>
          </a:bodyPr>
          <a:lstStyle/>
          <a:p>
            <a:r>
              <a:rPr lang="en-US" sz="2000" dirty="0"/>
              <a:t>In the EU Commission public consultation ‘Schools for the 21st century’, classroom management strategies were raised as an issue needing to be better addressed by teacher initial education</a:t>
            </a:r>
            <a:r>
              <a:rPr lang="en-US" sz="2000" dirty="0" smtClean="0"/>
              <a:t>.</a:t>
            </a:r>
          </a:p>
          <a:p>
            <a:endParaRPr lang="en-US" sz="2000" dirty="0"/>
          </a:p>
          <a:p>
            <a:r>
              <a:rPr lang="en-US" sz="2000" dirty="0"/>
              <a:t>WHO (2012) Modifications that appear to have merit include: </a:t>
            </a:r>
          </a:p>
          <a:p>
            <a:r>
              <a:rPr lang="en-US" sz="2000" dirty="0"/>
              <a:t>• establishing a caring atmosphere that promotes autonomy;</a:t>
            </a:r>
          </a:p>
          <a:p>
            <a:r>
              <a:rPr lang="en-US" sz="2000" dirty="0"/>
              <a:t>• providing positive feedback;</a:t>
            </a:r>
          </a:p>
          <a:p>
            <a:r>
              <a:rPr lang="en-US" sz="2000" dirty="0"/>
              <a:t>• not publicly humiliating students who perform poorly; </a:t>
            </a:r>
          </a:p>
          <a:p>
            <a:r>
              <a:rPr lang="en-US" sz="2000" dirty="0"/>
              <a:t>• identifying and promoting young people’s special interests and skills to acknowledge that schools value the diversity they bring </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4077072"/>
            <a:ext cx="2599153" cy="239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85586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712968" cy="2554545"/>
          </a:xfrm>
          <a:prstGeom prst="rect">
            <a:avLst/>
          </a:prstGeom>
        </p:spPr>
        <p:txBody>
          <a:bodyPr wrap="square">
            <a:spAutoFit/>
          </a:bodyPr>
          <a:lstStyle/>
          <a:p>
            <a:pPr lvl="0"/>
            <a:r>
              <a:rPr lang="en-US" sz="2000" dirty="0"/>
              <a:t>4. Is the focus in your national/regional strategy </a:t>
            </a:r>
            <a:r>
              <a:rPr lang="en-US" sz="2000" dirty="0" smtClean="0"/>
              <a:t>holistic for </a:t>
            </a:r>
            <a:r>
              <a:rPr lang="en-US" sz="2000" dirty="0"/>
              <a:t>parental engagement and including: </a:t>
            </a:r>
            <a:endParaRPr lang="en-IE" sz="2000" dirty="0"/>
          </a:p>
          <a:p>
            <a:pPr lvl="0"/>
            <a:r>
              <a:rPr lang="en-US" sz="2000" dirty="0"/>
              <a:t>- Practical and emotional outreach family support</a:t>
            </a:r>
            <a:endParaRPr lang="en-IE" sz="2000" dirty="0"/>
          </a:p>
          <a:p>
            <a:pPr lvl="0"/>
            <a:r>
              <a:rPr lang="en-US" sz="2000" dirty="0"/>
              <a:t>-Mental health issues (plus drug, alcohol </a:t>
            </a:r>
            <a:r>
              <a:rPr lang="en-US" sz="2000" dirty="0" smtClean="0"/>
              <a:t>support </a:t>
            </a:r>
            <a:r>
              <a:rPr lang="en-US" sz="2000" dirty="0"/>
              <a:t>focus) </a:t>
            </a:r>
            <a:endParaRPr lang="en-IE" sz="2000" dirty="0"/>
          </a:p>
          <a:p>
            <a:pPr lvl="0"/>
            <a:r>
              <a:rPr lang="en-US" sz="2000" dirty="0"/>
              <a:t>-Education issues for parents </a:t>
            </a:r>
            <a:endParaRPr lang="en-IE" sz="2000" dirty="0"/>
          </a:p>
          <a:p>
            <a:pPr lvl="0"/>
            <a:r>
              <a:rPr lang="en-US" sz="2000" dirty="0"/>
              <a:t>-Language education issues for parents </a:t>
            </a:r>
            <a:endParaRPr lang="en-IE" sz="2000" dirty="0"/>
          </a:p>
          <a:p>
            <a:pPr lvl="0"/>
            <a:r>
              <a:rPr lang="en-US" sz="2000" dirty="0"/>
              <a:t>-Support for parents in educating children </a:t>
            </a:r>
            <a:endParaRPr lang="en-IE" sz="2000" dirty="0"/>
          </a:p>
          <a:p>
            <a:pPr lvl="0"/>
            <a:r>
              <a:rPr lang="en-US" sz="2000" dirty="0"/>
              <a:t>- Parent peer supports</a:t>
            </a:r>
            <a:endParaRPr lang="en-IE" sz="2000" dirty="0"/>
          </a:p>
        </p:txBody>
      </p:sp>
      <p:pic>
        <p:nvPicPr>
          <p:cNvPr id="3" name="Picture 2" descr="C:\Documents and Settings\mcloughv\Local Settings\Temporary Internet Files\Content.IE5\3Z4XYA4V\MP90031559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836712"/>
            <a:ext cx="3657600" cy="26090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924944"/>
            <a:ext cx="6462464" cy="1631216"/>
          </a:xfrm>
          <a:prstGeom prst="rect">
            <a:avLst/>
          </a:prstGeom>
        </p:spPr>
        <p:txBody>
          <a:bodyPr wrap="square">
            <a:spAutoFit/>
          </a:bodyPr>
          <a:lstStyle/>
          <a:p>
            <a:pPr lvl="0"/>
            <a:r>
              <a:rPr lang="en-US" sz="2000" dirty="0" smtClean="0"/>
              <a:t>5. Is there clear responsibility at local levels for which agency takes the lead on key issues or is there diffusion of responsibility? </a:t>
            </a:r>
            <a:endParaRPr lang="en-IE" sz="2000" dirty="0" smtClean="0"/>
          </a:p>
          <a:p>
            <a:pPr lvl="0"/>
            <a:r>
              <a:rPr lang="en-US" sz="2000" dirty="0" smtClean="0"/>
              <a:t>- Are there integrated teams or fragmented multiple agencies ?</a:t>
            </a:r>
            <a:endParaRPr lang="en-IE" sz="2000" dirty="0"/>
          </a:p>
        </p:txBody>
      </p:sp>
    </p:spTree>
    <p:extLst>
      <p:ext uri="{BB962C8B-B14F-4D97-AF65-F5344CB8AC3E}">
        <p14:creationId xmlns:p14="http://schemas.microsoft.com/office/powerpoint/2010/main" val="18163343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632"/>
            <a:ext cx="8856984" cy="7571303"/>
          </a:xfrm>
          <a:prstGeom prst="rect">
            <a:avLst/>
          </a:prstGeom>
        </p:spPr>
        <p:txBody>
          <a:bodyPr wrap="square">
            <a:spAutoFit/>
          </a:bodyPr>
          <a:lstStyle/>
          <a:p>
            <a:r>
              <a:rPr lang="en-US" dirty="0" err="1" smtClean="0"/>
              <a:t>Ahola</a:t>
            </a:r>
            <a:r>
              <a:rPr lang="en-US" dirty="0"/>
              <a:t>, S. &amp; </a:t>
            </a:r>
            <a:r>
              <a:rPr lang="en-US" dirty="0" err="1"/>
              <a:t>Kivelä</a:t>
            </a:r>
            <a:r>
              <a:rPr lang="en-US" dirty="0"/>
              <a:t>, S. (2007). ‘Education is important but...’ Young people outside of schooling and the Finnish policy of ‘education guarantee’. Educational Research, 49, 243-258.</a:t>
            </a:r>
          </a:p>
          <a:p>
            <a:r>
              <a:rPr lang="en-GB" altLang="en-US" dirty="0" smtClean="0">
                <a:latin typeface="Calibri" pitchFamily="34" charset="0"/>
              </a:rPr>
              <a:t>Allen </a:t>
            </a:r>
            <a:r>
              <a:rPr lang="en-GB" altLang="en-US" dirty="0">
                <a:latin typeface="Calibri" pitchFamily="34" charset="0"/>
              </a:rPr>
              <a:t>R.P. (1992)</a:t>
            </a:r>
            <a:r>
              <a:rPr lang="en-GB" altLang="en-US" u="sng" dirty="0">
                <a:latin typeface="Calibri" pitchFamily="34" charset="0"/>
              </a:rPr>
              <a:t>.</a:t>
            </a:r>
            <a:r>
              <a:rPr lang="en-GB" altLang="en-US" dirty="0">
                <a:latin typeface="Calibri" pitchFamily="34" charset="0"/>
              </a:rPr>
              <a:t> Social factors associated with the amount of school week lag for seniors in an early starting suburban high school. </a:t>
            </a:r>
            <a:r>
              <a:rPr lang="en-GB" altLang="en-US" i="1" dirty="0">
                <a:latin typeface="Calibri" pitchFamily="34" charset="0"/>
              </a:rPr>
              <a:t>Sleep Research, 21, </a:t>
            </a:r>
            <a:r>
              <a:rPr lang="en-GB" altLang="en-US" dirty="0">
                <a:latin typeface="Calibri" pitchFamily="34" charset="0"/>
              </a:rPr>
              <a:t>114</a:t>
            </a:r>
            <a:endParaRPr lang="en-US" altLang="en-US" dirty="0">
              <a:latin typeface="Calibri" pitchFamily="34" charset="0"/>
            </a:endParaRPr>
          </a:p>
          <a:p>
            <a:r>
              <a:rPr lang="en-GB" dirty="0" smtClean="0"/>
              <a:t>Annie </a:t>
            </a:r>
            <a:r>
              <a:rPr lang="en-GB" dirty="0"/>
              <a:t>E. Casey Foundation. (2009). </a:t>
            </a:r>
            <a:r>
              <a:rPr lang="en-GB" i="1" dirty="0"/>
              <a:t>2009 Kids count data book: State profiles of wellbeing.</a:t>
            </a:r>
            <a:r>
              <a:rPr lang="en-GB" dirty="0"/>
              <a:t> Baltimore, MD: Annie E. Casey Foundation.</a:t>
            </a:r>
          </a:p>
          <a:p>
            <a:r>
              <a:rPr lang="en-IE" dirty="0" smtClean="0"/>
              <a:t>Appleton</a:t>
            </a:r>
            <a:r>
              <a:rPr lang="en-IE" dirty="0"/>
              <a:t>, J. J., Christenson, S. L., Kim, D., &amp; </a:t>
            </a:r>
            <a:r>
              <a:rPr lang="en-IE" dirty="0" err="1"/>
              <a:t>Reschly</a:t>
            </a:r>
            <a:r>
              <a:rPr lang="en-IE" dirty="0"/>
              <a:t>, A. L. (2006</a:t>
            </a:r>
            <a:r>
              <a:rPr lang="en-IE" dirty="0" smtClean="0"/>
              <a:t>). Measuring </a:t>
            </a:r>
            <a:r>
              <a:rPr lang="en-IE" dirty="0"/>
              <a:t>cognitive and psychosocial engagement: Validation of </a:t>
            </a:r>
            <a:r>
              <a:rPr lang="en-IE" dirty="0" smtClean="0"/>
              <a:t>the Student </a:t>
            </a:r>
            <a:r>
              <a:rPr lang="en-IE" dirty="0"/>
              <a:t>Engagement Instrument. </a:t>
            </a:r>
            <a:r>
              <a:rPr lang="en-IE" i="1" dirty="0"/>
              <a:t>Journal of School Psychology, 44</a:t>
            </a:r>
            <a:r>
              <a:rPr lang="en-IE" i="1" dirty="0" smtClean="0"/>
              <a:t>, </a:t>
            </a:r>
            <a:r>
              <a:rPr lang="en-IE" dirty="0" smtClean="0"/>
              <a:t>427–445.</a:t>
            </a:r>
          </a:p>
          <a:p>
            <a:r>
              <a:rPr lang="en-IE" dirty="0"/>
              <a:t> </a:t>
            </a:r>
            <a:r>
              <a:rPr lang="en-IE" dirty="0" err="1"/>
              <a:t>Beitchman</a:t>
            </a:r>
            <a:r>
              <a:rPr lang="en-IE" dirty="0"/>
              <a:t>, J., Nair, R., Clegg, M., Ferguson, B., &amp; Patel, P. G. (1986). Prevalence of</a:t>
            </a:r>
          </a:p>
          <a:p>
            <a:r>
              <a:rPr lang="en-IE" dirty="0"/>
              <a:t>psychiatric disorder in children with speech and language disorders. </a:t>
            </a:r>
            <a:r>
              <a:rPr lang="en-IE" i="1" dirty="0"/>
              <a:t>Journal of the</a:t>
            </a:r>
            <a:endParaRPr lang="en-IE" dirty="0"/>
          </a:p>
          <a:p>
            <a:r>
              <a:rPr lang="en-IE" i="1" dirty="0"/>
              <a:t>American Academy of Child Psychiatry</a:t>
            </a:r>
            <a:r>
              <a:rPr lang="en-IE" dirty="0"/>
              <a:t>, 25, 528–535.</a:t>
            </a:r>
          </a:p>
          <a:p>
            <a:r>
              <a:rPr lang="en-IE" dirty="0" err="1"/>
              <a:t>Benasich</a:t>
            </a:r>
            <a:r>
              <a:rPr lang="en-IE" dirty="0"/>
              <a:t>, A., Curtiss, S., &amp; </a:t>
            </a:r>
            <a:r>
              <a:rPr lang="en-IE" dirty="0" err="1"/>
              <a:t>Tallal</a:t>
            </a:r>
            <a:r>
              <a:rPr lang="en-IE" dirty="0"/>
              <a:t>, P. (1993). Language, learning and behavioural disturbances in childhood: A longitudinal perspective. </a:t>
            </a:r>
            <a:r>
              <a:rPr lang="en-IE" i="1" dirty="0"/>
              <a:t>Journal of the American Academy of Child &amp; Adolescent Psychiatry</a:t>
            </a:r>
            <a:r>
              <a:rPr lang="en-IE" dirty="0"/>
              <a:t>, 32, 585–594</a:t>
            </a:r>
            <a:r>
              <a:rPr lang="en-IE" dirty="0" smtClean="0"/>
              <a:t>.</a:t>
            </a:r>
          </a:p>
          <a:p>
            <a:r>
              <a:rPr lang="en-GB" altLang="en-US" dirty="0">
                <a:latin typeface="Calibri" pitchFamily="34" charset="0"/>
              </a:rPr>
              <a:t>Blunden S, </a:t>
            </a:r>
            <a:r>
              <a:rPr lang="en-GB" altLang="en-US" dirty="0" err="1">
                <a:latin typeface="Calibri" pitchFamily="34" charset="0"/>
              </a:rPr>
              <a:t>Lushington</a:t>
            </a:r>
            <a:r>
              <a:rPr lang="en-GB" altLang="en-US" dirty="0">
                <a:latin typeface="Calibri" pitchFamily="34" charset="0"/>
              </a:rPr>
              <a:t> K, Kennedy D. (2001). Cognitive and behavioural performance in children with sleep-related obstructive breathing disorders.</a:t>
            </a:r>
            <a:r>
              <a:rPr lang="en-GB" altLang="en-US" i="1" dirty="0">
                <a:latin typeface="Calibri" pitchFamily="34" charset="0"/>
              </a:rPr>
              <a:t> Sleep Med Review. 5, (6), 447-461</a:t>
            </a:r>
          </a:p>
          <a:p>
            <a:r>
              <a:rPr lang="en-IE" dirty="0" smtClean="0"/>
              <a:t>Bradshaw</a:t>
            </a:r>
            <a:r>
              <a:rPr lang="en-IE" dirty="0"/>
              <a:t>, C. P., Mitchell, M. M., &amp; Leaf, P. J. (in press). Examining the effects of school-wide Positive </a:t>
            </a:r>
            <a:r>
              <a:rPr lang="en-IE" dirty="0" err="1"/>
              <a:t>Behavioral</a:t>
            </a:r>
            <a:r>
              <a:rPr lang="en-IE" dirty="0"/>
              <a:t> Interventions and Supports on student outcomes: Results from a randomized controlled effectiveness trial in elementary schools. </a:t>
            </a:r>
            <a:r>
              <a:rPr lang="en-IE" i="1" dirty="0"/>
              <a:t>Journal of Positive </a:t>
            </a:r>
            <a:r>
              <a:rPr lang="en-IE" i="1" dirty="0" err="1"/>
              <a:t>Behavior</a:t>
            </a:r>
            <a:r>
              <a:rPr lang="en-IE" i="1" dirty="0"/>
              <a:t> Interventions</a:t>
            </a:r>
            <a:r>
              <a:rPr lang="en-IE" i="1" dirty="0" smtClean="0"/>
              <a:t>. </a:t>
            </a:r>
          </a:p>
          <a:p>
            <a:r>
              <a:rPr lang="en-AU" dirty="0" err="1" smtClean="0"/>
              <a:t>Brigisdottir</a:t>
            </a:r>
            <a:r>
              <a:rPr lang="en-AU" dirty="0" smtClean="0"/>
              <a:t>, K. (2013) Policy experiences in Iceland. 5th meeting of the European Commission, DG EAC, Thematic Working Group on Early School Leaving, 28-29 January 2013</a:t>
            </a:r>
            <a:endParaRPr lang="en-IE" dirty="0" smtClean="0"/>
          </a:p>
          <a:p>
            <a:endParaRPr lang="en-IE" i="1" dirty="0" smtClean="0"/>
          </a:p>
          <a:p>
            <a:endParaRPr lang="en-IE" dirty="0"/>
          </a:p>
        </p:txBody>
      </p:sp>
    </p:spTree>
    <p:extLst>
      <p:ext uri="{BB962C8B-B14F-4D97-AF65-F5344CB8AC3E}">
        <p14:creationId xmlns:p14="http://schemas.microsoft.com/office/powerpoint/2010/main" val="26372778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826" y="-96964"/>
            <a:ext cx="8784976" cy="7017306"/>
          </a:xfrm>
          <a:prstGeom prst="rect">
            <a:avLst/>
          </a:prstGeom>
        </p:spPr>
        <p:txBody>
          <a:bodyPr wrap="square">
            <a:spAutoFit/>
          </a:bodyPr>
          <a:lstStyle/>
          <a:p>
            <a:r>
              <a:rPr lang="en-US" dirty="0" err="1" smtClean="0"/>
              <a:t>Bronfenbrenner</a:t>
            </a:r>
            <a:r>
              <a:rPr lang="en-US" dirty="0"/>
              <a:t>, U. (1979). The ecology of human development. Harvard University Press</a:t>
            </a:r>
            <a:r>
              <a:rPr lang="en-US" dirty="0" smtClean="0"/>
              <a:t>.</a:t>
            </a:r>
          </a:p>
          <a:p>
            <a:r>
              <a:rPr lang="en-US" dirty="0" smtClean="0"/>
              <a:t>Bruner</a:t>
            </a:r>
            <a:r>
              <a:rPr lang="en-US" dirty="0"/>
              <a:t>, J. (1990). Acts of meaning: Four lectures on mind and culture. Cambridge, MA: Harvard University Press</a:t>
            </a:r>
            <a:r>
              <a:rPr lang="en-US" dirty="0" smtClean="0"/>
              <a:t>.</a:t>
            </a:r>
          </a:p>
          <a:p>
            <a:r>
              <a:rPr lang="en-US" dirty="0"/>
              <a:t>Burkhart, G. (2004). Selective prevention: First overview on the European situation. Lisbon: European Monitoring Centre for Drugs and Drug Addiction, </a:t>
            </a:r>
            <a:r>
              <a:rPr lang="en-US" dirty="0" smtClean="0"/>
              <a:t>EMCDDA</a:t>
            </a:r>
          </a:p>
          <a:p>
            <a:r>
              <a:rPr lang="en-GB" altLang="en-US" dirty="0" err="1">
                <a:latin typeface="Calibri" pitchFamily="34" charset="0"/>
              </a:rPr>
              <a:t>Carskadon</a:t>
            </a:r>
            <a:r>
              <a:rPr lang="en-GB" altLang="en-US" dirty="0">
                <a:latin typeface="Calibri" pitchFamily="34" charset="0"/>
              </a:rPr>
              <a:t>, M.A., Harvey, K., Duke, P., Anders, T. F., </a:t>
            </a:r>
            <a:r>
              <a:rPr lang="en-GB" altLang="en-US" dirty="0" err="1">
                <a:latin typeface="Calibri" pitchFamily="34" charset="0"/>
              </a:rPr>
              <a:t>Litt</a:t>
            </a:r>
            <a:r>
              <a:rPr lang="en-GB" altLang="en-US" dirty="0">
                <a:latin typeface="Calibri" pitchFamily="34" charset="0"/>
              </a:rPr>
              <a:t>, I. F., Dement, W. C., (1980). Pubertal changes in daytime sleepiness,</a:t>
            </a:r>
            <a:r>
              <a:rPr lang="en-GB" altLang="en-US" i="1" dirty="0">
                <a:latin typeface="Calibri" pitchFamily="34" charset="0"/>
              </a:rPr>
              <a:t> Sleep Research, 18, 453-460</a:t>
            </a:r>
          </a:p>
          <a:p>
            <a:r>
              <a:rPr lang="en-IE" dirty="0" smtClean="0"/>
              <a:t>CBOS </a:t>
            </a:r>
            <a:r>
              <a:rPr lang="en-IE" dirty="0"/>
              <a:t>(2006) </a:t>
            </a:r>
            <a:r>
              <a:rPr lang="en-IE" dirty="0" err="1"/>
              <a:t>Bezpieczna</a:t>
            </a:r>
            <a:r>
              <a:rPr lang="en-IE" dirty="0"/>
              <a:t> </a:t>
            </a:r>
            <a:r>
              <a:rPr lang="en-IE" dirty="0" err="1"/>
              <a:t>szkola</a:t>
            </a:r>
            <a:r>
              <a:rPr lang="en-IE" dirty="0"/>
              <a:t>: </a:t>
            </a:r>
            <a:r>
              <a:rPr lang="en-IE" dirty="0" err="1"/>
              <a:t>Mapa</a:t>
            </a:r>
            <a:r>
              <a:rPr lang="en-IE" dirty="0"/>
              <a:t> </a:t>
            </a:r>
            <a:r>
              <a:rPr lang="en-IE" dirty="0" err="1"/>
              <a:t>problemow</a:t>
            </a:r>
            <a:r>
              <a:rPr lang="en-IE" dirty="0"/>
              <a:t> - </a:t>
            </a:r>
            <a:r>
              <a:rPr lang="en-IE" dirty="0" err="1"/>
              <a:t>Szkola</a:t>
            </a:r>
            <a:r>
              <a:rPr lang="en-IE" dirty="0"/>
              <a:t> </a:t>
            </a:r>
            <a:r>
              <a:rPr lang="en-IE" dirty="0" err="1"/>
              <a:t>Bez</a:t>
            </a:r>
            <a:r>
              <a:rPr lang="en-IE" dirty="0"/>
              <a:t> </a:t>
            </a:r>
            <a:r>
              <a:rPr lang="en-IE" dirty="0" err="1"/>
              <a:t>Przemocy</a:t>
            </a:r>
            <a:r>
              <a:rPr lang="en-IE" dirty="0"/>
              <a:t>. (Warsaw, Central Bureau for Social Opinion Analysis)</a:t>
            </a:r>
          </a:p>
          <a:p>
            <a:r>
              <a:rPr lang="en-IE" dirty="0" err="1"/>
              <a:t>Cefai</a:t>
            </a:r>
            <a:r>
              <a:rPr lang="en-IE" dirty="0"/>
              <a:t>, C. &amp; Cooper, P. (2010) Students without voices: the unheard accounts of secondary school students with social, emotional and behaviour difficulties, European Journal of Special Needs Education, Volume 25, Issue 2, 2010, pp. 183-198</a:t>
            </a:r>
          </a:p>
          <a:p>
            <a:r>
              <a:rPr lang="en-IE" dirty="0" err="1" smtClean="0"/>
              <a:t>Cederberg</a:t>
            </a:r>
            <a:r>
              <a:rPr lang="en-IE" dirty="0"/>
              <a:t>, M &amp; </a:t>
            </a:r>
            <a:r>
              <a:rPr lang="en-IE" dirty="0" err="1"/>
              <a:t>Hartsmar</a:t>
            </a:r>
            <a:r>
              <a:rPr lang="en-IE" dirty="0"/>
              <a:t>, N. (2013). Some aspects of early school leaving in Sweden, </a:t>
            </a:r>
            <a:r>
              <a:rPr lang="en-IE" dirty="0" smtClean="0"/>
              <a:t>Denmark</a:t>
            </a:r>
            <a:r>
              <a:rPr lang="en-IE" dirty="0"/>
              <a:t>, Norway and Finland</a:t>
            </a:r>
            <a:r>
              <a:rPr lang="en-IE" i="1" dirty="0"/>
              <a:t> European Journal of Education 48.</a:t>
            </a:r>
            <a:r>
              <a:rPr lang="en-IE" dirty="0"/>
              <a:t>3. 378–389.</a:t>
            </a:r>
          </a:p>
          <a:p>
            <a:r>
              <a:rPr lang="en-IE" dirty="0"/>
              <a:t>Christenson, S. L., &amp; </a:t>
            </a:r>
            <a:r>
              <a:rPr lang="en-IE" dirty="0" err="1"/>
              <a:t>Thurlow</a:t>
            </a:r>
            <a:r>
              <a:rPr lang="en-IE" dirty="0"/>
              <a:t>, M. L. (2004). School dropouts: </a:t>
            </a:r>
            <a:r>
              <a:rPr lang="en-IE" dirty="0" smtClean="0"/>
              <a:t>Prevention considerations</a:t>
            </a:r>
            <a:r>
              <a:rPr lang="en-IE" dirty="0"/>
              <a:t>, interventions, and challenges. </a:t>
            </a:r>
            <a:r>
              <a:rPr lang="en-IE" i="1" dirty="0"/>
              <a:t>Current Directions in </a:t>
            </a:r>
            <a:r>
              <a:rPr lang="en-IE" i="1" dirty="0" smtClean="0"/>
              <a:t>Psychological Science</a:t>
            </a:r>
            <a:r>
              <a:rPr lang="en-IE" i="1" dirty="0"/>
              <a:t>, 13, </a:t>
            </a:r>
            <a:r>
              <a:rPr lang="en-IE" dirty="0"/>
              <a:t>36 –39. </a:t>
            </a:r>
            <a:endParaRPr lang="en-IE" dirty="0" smtClean="0"/>
          </a:p>
          <a:p>
            <a:r>
              <a:rPr lang="nb-NO" altLang="en-US" dirty="0">
                <a:latin typeface="Calibri" pitchFamily="34" charset="0"/>
              </a:rPr>
              <a:t>Cohen, J. (2006). Social, emotional, ethical and academic education: Creating a climate for learning, participation in democracy, and well-being, </a:t>
            </a:r>
            <a:r>
              <a:rPr lang="nb-NO" altLang="en-US" i="1" dirty="0">
                <a:latin typeface="Calibri" pitchFamily="34" charset="0"/>
              </a:rPr>
              <a:t>Harvard Educational Review</a:t>
            </a:r>
            <a:r>
              <a:rPr lang="nb-NO" altLang="en-US" dirty="0">
                <a:latin typeface="Calibri" pitchFamily="34" charset="0"/>
              </a:rPr>
              <a:t> Vol. 76 No. 2, pp. 201-237</a:t>
            </a:r>
            <a:endParaRPr lang="en-US" altLang="en-US" dirty="0">
              <a:latin typeface="Calibri" pitchFamily="34" charset="0"/>
            </a:endParaRPr>
          </a:p>
          <a:p>
            <a:r>
              <a:rPr lang="en-US" dirty="0" smtClean="0"/>
              <a:t>Communication </a:t>
            </a:r>
            <a:r>
              <a:rPr lang="en-US" dirty="0"/>
              <a:t>from the Commission {COM(2011) 18 final} Tackling early school leaving: A key contribution to the Europe 2020 Agenda.</a:t>
            </a:r>
          </a:p>
          <a:p>
            <a:r>
              <a:rPr lang="en-IE" dirty="0" smtClean="0"/>
              <a:t>Cornell</a:t>
            </a:r>
            <a:r>
              <a:rPr lang="en-IE" dirty="0"/>
              <a:t>, F., Gregory, A., Huang, F &amp; Fan, X. (2013). Perceived Prevalence of Teasing and Bullying Predicts High School Dropout Rates. </a:t>
            </a:r>
            <a:r>
              <a:rPr lang="en-IE" i="1" dirty="0"/>
              <a:t>Journal of Educational Psychology, 105, </a:t>
            </a:r>
            <a:r>
              <a:rPr lang="en-IE" dirty="0"/>
              <a:t>No. 1, 138–149</a:t>
            </a:r>
          </a:p>
          <a:p>
            <a:endParaRPr lang="en-IE" dirty="0"/>
          </a:p>
        </p:txBody>
      </p:sp>
    </p:spTree>
    <p:extLst>
      <p:ext uri="{BB962C8B-B14F-4D97-AF65-F5344CB8AC3E}">
        <p14:creationId xmlns:p14="http://schemas.microsoft.com/office/powerpoint/2010/main" val="64994668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76672"/>
            <a:ext cx="7920880" cy="10341293"/>
          </a:xfrm>
          <a:prstGeom prst="rect">
            <a:avLst/>
          </a:prstGeom>
        </p:spPr>
        <p:txBody>
          <a:bodyPr wrap="square">
            <a:spAutoFit/>
          </a:bodyPr>
          <a:lstStyle/>
          <a:p>
            <a:r>
              <a:rPr lang="en-IE" dirty="0"/>
              <a:t>Brinton, B., &amp; </a:t>
            </a:r>
            <a:r>
              <a:rPr lang="en-IE" dirty="0" err="1"/>
              <a:t>Fujiki,M</a:t>
            </a:r>
            <a:r>
              <a:rPr lang="en-IE" dirty="0"/>
              <a:t>. (1993). Clinical forum: Language and social skills in</a:t>
            </a:r>
          </a:p>
          <a:p>
            <a:r>
              <a:rPr lang="en-IE" dirty="0"/>
              <a:t>the school-age population: Language, social skills and </a:t>
            </a:r>
            <a:r>
              <a:rPr lang="en-IE" dirty="0" err="1"/>
              <a:t>socioemotional</a:t>
            </a:r>
            <a:r>
              <a:rPr lang="en-IE" dirty="0"/>
              <a:t> </a:t>
            </a:r>
            <a:r>
              <a:rPr lang="en-IE" dirty="0" err="1"/>
              <a:t>behavior</a:t>
            </a:r>
            <a:r>
              <a:rPr lang="en-IE" dirty="0"/>
              <a:t>.</a:t>
            </a:r>
          </a:p>
          <a:p>
            <a:r>
              <a:rPr lang="en-IE" dirty="0"/>
              <a:t>Language, Speech, and Hearing Services in Schools, 24, 194–198.</a:t>
            </a:r>
          </a:p>
          <a:p>
            <a:r>
              <a:rPr lang="en-IE" dirty="0" smtClean="0"/>
              <a:t>Cornell</a:t>
            </a:r>
            <a:r>
              <a:rPr lang="en-IE" dirty="0"/>
              <a:t>, D. G., &amp; Gregory, A. (2008). </a:t>
            </a:r>
            <a:r>
              <a:rPr lang="en-IE" i="1" dirty="0"/>
              <a:t>Virginia High School Safety Study: Descriptive report of survey results from ninth grade students and teachers</a:t>
            </a:r>
            <a:r>
              <a:rPr lang="en-IE" dirty="0"/>
              <a:t>. Charlottesville: University of Virginia</a:t>
            </a:r>
            <a:r>
              <a:rPr lang="en-IE" dirty="0" smtClean="0"/>
              <a:t>.</a:t>
            </a:r>
          </a:p>
          <a:p>
            <a:r>
              <a:rPr lang="en-US" dirty="0" err="1"/>
              <a:t>Curby</a:t>
            </a:r>
            <a:r>
              <a:rPr lang="en-US" dirty="0"/>
              <a:t>, T. W., </a:t>
            </a:r>
            <a:r>
              <a:rPr lang="en-US" dirty="0" err="1"/>
              <a:t>Rimm</a:t>
            </a:r>
            <a:r>
              <a:rPr lang="en-US" dirty="0"/>
              <a:t>-Kaufman, S. E., &amp; </a:t>
            </a:r>
            <a:r>
              <a:rPr lang="en-US" dirty="0" err="1"/>
              <a:t>Ponitz</a:t>
            </a:r>
            <a:r>
              <a:rPr lang="en-US" dirty="0"/>
              <a:t>, C. C. (2009). Teacher– child interactions and children’s achievement trajectories across kindergarten and first grade. Journal of Educational Psychology, 101, 912– 925. </a:t>
            </a:r>
          </a:p>
          <a:p>
            <a:r>
              <a:rPr lang="en-IE" dirty="0" err="1" smtClean="0"/>
              <a:t>Danielsen</a:t>
            </a:r>
            <a:r>
              <a:rPr lang="en-IE" dirty="0" smtClean="0"/>
              <a:t> </a:t>
            </a:r>
            <a:r>
              <a:rPr lang="en-IE" dirty="0"/>
              <a:t>AG et al. Perceived support provided by teachers and classmates and students’ self-reported academic initiative. Journal of School Psychology, 2010, 48(3):247–267. </a:t>
            </a:r>
            <a:endParaRPr lang="en-IE" dirty="0" smtClean="0"/>
          </a:p>
          <a:p>
            <a:r>
              <a:rPr lang="en-IE" dirty="0"/>
              <a:t>Day, L., </a:t>
            </a:r>
            <a:r>
              <a:rPr lang="en-IE" dirty="0" err="1"/>
              <a:t>Mozuraityte</a:t>
            </a:r>
            <a:r>
              <a:rPr lang="en-IE" dirty="0"/>
              <a:t>, N., Redgrave, K &amp; </a:t>
            </a:r>
            <a:r>
              <a:rPr lang="en-IE" dirty="0" err="1"/>
              <a:t>McCoshan</a:t>
            </a:r>
            <a:r>
              <a:rPr lang="en-IE" dirty="0"/>
              <a:t>, A. (2013</a:t>
            </a:r>
            <a:r>
              <a:rPr lang="en-IE" i="1" dirty="0"/>
              <a:t>) Preventing early school leaving in Europe – lessons learned from second chance education. </a:t>
            </a:r>
            <a:r>
              <a:rPr lang="en-IE" dirty="0"/>
              <a:t>Final report to the European Commission DG Education and Culture.  </a:t>
            </a:r>
            <a:r>
              <a:rPr lang="en-IE" dirty="0" err="1"/>
              <a:t>Ecrorys</a:t>
            </a:r>
            <a:endParaRPr lang="en-IE" dirty="0"/>
          </a:p>
          <a:p>
            <a:r>
              <a:rPr lang="en-IE" altLang="en-US" dirty="0" smtClean="0">
                <a:latin typeface="Calibri" pitchFamily="34" charset="0"/>
              </a:rPr>
              <a:t>Doll</a:t>
            </a:r>
            <a:r>
              <a:rPr lang="en-IE" altLang="en-US" dirty="0">
                <a:latin typeface="Calibri" pitchFamily="34" charset="0"/>
              </a:rPr>
              <a:t>, B. (1996). Prevalence of psychiatric disorders in children and youth: An agenda for advocacy by school psychology. </a:t>
            </a:r>
            <a:r>
              <a:rPr lang="en-IE" altLang="en-US" i="1" dirty="0">
                <a:latin typeface="Calibri" pitchFamily="34" charset="0"/>
              </a:rPr>
              <a:t>School Psychology Quarterly</a:t>
            </a:r>
            <a:r>
              <a:rPr lang="en-IE" altLang="en-US" dirty="0">
                <a:latin typeface="Calibri" pitchFamily="34" charset="0"/>
              </a:rPr>
              <a:t>, 11, </a:t>
            </a:r>
            <a:r>
              <a:rPr lang="en-IE" altLang="en-US" dirty="0" smtClean="0">
                <a:latin typeface="Calibri" pitchFamily="34" charset="0"/>
              </a:rPr>
              <a:t>20-47</a:t>
            </a:r>
          </a:p>
          <a:p>
            <a:r>
              <a:rPr lang="en-GB" altLang="en-US" dirty="0">
                <a:latin typeface="Calibri" pitchFamily="34" charset="0"/>
              </a:rPr>
              <a:t>Downes, P. (2003).</a:t>
            </a:r>
            <a:r>
              <a:rPr lang="en-GB" altLang="en-US" i="1" dirty="0">
                <a:latin typeface="Calibri" pitchFamily="34" charset="0"/>
              </a:rPr>
              <a:t> Living with heroin: HIV, Identity and Social Exclusion among the Russian-speaking minorities in Estonia and Latvia</a:t>
            </a:r>
            <a:r>
              <a:rPr lang="en-GB" altLang="en-US" dirty="0">
                <a:latin typeface="Calibri" pitchFamily="34" charset="0"/>
              </a:rPr>
              <a:t>. Legal Information Centre for Human Rights, Tallinn, Estonia/Educational Disadvantage Centre, St. Patrick’s College, Drumcondra, Dublin </a:t>
            </a:r>
            <a:endParaRPr lang="en-GB" altLang="en-US" dirty="0" smtClean="0">
              <a:latin typeface="Calibri" pitchFamily="34" charset="0"/>
            </a:endParaRPr>
          </a:p>
          <a:p>
            <a:r>
              <a:rPr lang="en-US" dirty="0" err="1"/>
              <a:t>Downes</a:t>
            </a:r>
            <a:r>
              <a:rPr lang="en-US" dirty="0"/>
              <a:t>, P. (2004) Psychological support services for </a:t>
            </a:r>
            <a:r>
              <a:rPr lang="en-US" dirty="0" err="1"/>
              <a:t>Ballyfermot</a:t>
            </a:r>
            <a:r>
              <a:rPr lang="en-US" dirty="0"/>
              <a:t>: Present and future (</a:t>
            </a:r>
            <a:r>
              <a:rPr lang="en-US" dirty="0" err="1"/>
              <a:t>Ballyfermot</a:t>
            </a:r>
            <a:r>
              <a:rPr lang="en-US" dirty="0"/>
              <a:t>, URBAN).</a:t>
            </a:r>
          </a:p>
          <a:p>
            <a:endParaRPr lang="en-US" altLang="en-US" dirty="0">
              <a:latin typeface="Calibri" pitchFamily="34" charset="0"/>
            </a:endParaRPr>
          </a:p>
          <a:p>
            <a:endParaRPr lang="en-IE" altLang="en-US" dirty="0">
              <a:latin typeface="Calibri" pitchFamily="34" charset="0"/>
            </a:endParaRPr>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smtClean="0"/>
          </a:p>
          <a:p>
            <a:endParaRPr lang="en-IE" dirty="0"/>
          </a:p>
          <a:p>
            <a:endParaRPr lang="en-IE" dirty="0" smtClean="0"/>
          </a:p>
        </p:txBody>
      </p:sp>
    </p:spTree>
    <p:extLst>
      <p:ext uri="{BB962C8B-B14F-4D97-AF65-F5344CB8AC3E}">
        <p14:creationId xmlns:p14="http://schemas.microsoft.com/office/powerpoint/2010/main" val="12430947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476672"/>
            <a:ext cx="9001000" cy="6186309"/>
          </a:xfrm>
          <a:prstGeom prst="rect">
            <a:avLst/>
          </a:prstGeom>
        </p:spPr>
        <p:txBody>
          <a:bodyPr wrap="square">
            <a:spAutoFit/>
          </a:bodyPr>
          <a:lstStyle/>
          <a:p>
            <a:r>
              <a:rPr lang="en-US" dirty="0" err="1"/>
              <a:t>Downes</a:t>
            </a:r>
            <a:r>
              <a:rPr lang="en-US" dirty="0"/>
              <a:t>, P. (2010) Invited speaker</a:t>
            </a:r>
            <a:r>
              <a:rPr lang="en-US" dirty="0" smtClean="0"/>
              <a:t>, ‘</a:t>
            </a:r>
            <a:r>
              <a:rPr lang="en-US" dirty="0"/>
              <a:t>It’s the heart, stupid’. Emerging priority issues for prevention of early school leaving: A solution-focused approach. The Belgian EU Presidency Conference, Breaking the cycle of disadvantage – Social inclusion in and through education, September 28 and 29 2010, University of Ghent, Belgium.</a:t>
            </a:r>
          </a:p>
          <a:p>
            <a:r>
              <a:rPr lang="en-US" dirty="0" err="1"/>
              <a:t>Downes</a:t>
            </a:r>
            <a:r>
              <a:rPr lang="en-US" dirty="0"/>
              <a:t>, P. (2011a). Multi/Interdisciplinary Teams for Early School Leaving Prevention: Developing a European Strategy Informed by International Evidence and Research. Research paper for European Commission, NESET (Network of Experts on Social Aspects of Education and Training).</a:t>
            </a:r>
          </a:p>
          <a:p>
            <a:r>
              <a:rPr lang="en-US" dirty="0" err="1"/>
              <a:t>Downes</a:t>
            </a:r>
            <a:r>
              <a:rPr lang="en-US" dirty="0"/>
              <a:t>, P. (2011). A Systems Level Focus on Access to Education for Traditionally </a:t>
            </a:r>
            <a:r>
              <a:rPr lang="en-US" dirty="0" err="1"/>
              <a:t>Marginalised</a:t>
            </a:r>
            <a:r>
              <a:rPr lang="en-US" dirty="0"/>
              <a:t> Groups: Comparing Policy and Practice in Twelve European Countries. Comparative Report for the EU Commission on behalf of the Research Consortium for the EU Framework Six Project ‘Towards a lifelong learning society: The contribution of the education system’.</a:t>
            </a:r>
          </a:p>
          <a:p>
            <a:r>
              <a:rPr lang="en-US" dirty="0" err="1"/>
              <a:t>Downes</a:t>
            </a:r>
            <a:r>
              <a:rPr lang="en-US" dirty="0"/>
              <a:t>, P. (2011b). The neglected shadow: Some European perspectives on emotional supports for early school leaving prevention. International Journal of Emotional Education, 3 (2), 3-39.</a:t>
            </a:r>
          </a:p>
          <a:p>
            <a:r>
              <a:rPr lang="en-US" dirty="0" err="1"/>
              <a:t>Downes</a:t>
            </a:r>
            <a:r>
              <a:rPr lang="en-US" dirty="0"/>
              <a:t>, P. (2011d). Promotion of Access to and Participation in Higher Education and the Teaching Profession for Non-Majority Ethnic Groups in Kosovo: Opportunities, Barriers and Future Horizons. OSCE (</a:t>
            </a:r>
            <a:r>
              <a:rPr lang="en-US" dirty="0" err="1"/>
              <a:t>Organisation</a:t>
            </a:r>
            <a:r>
              <a:rPr lang="en-US" dirty="0"/>
              <a:t> for Security and Cooperation in Europe), UN Mission in Kosovo.</a:t>
            </a:r>
          </a:p>
          <a:p>
            <a:r>
              <a:rPr lang="en-US" dirty="0" err="1"/>
              <a:t>Downes</a:t>
            </a:r>
            <a:r>
              <a:rPr lang="en-US" dirty="0"/>
              <a:t>, P. (2011c). Community Based Lifelong Learning </a:t>
            </a:r>
            <a:r>
              <a:rPr lang="en-US" dirty="0" err="1"/>
              <a:t>Centres</a:t>
            </a:r>
            <a:r>
              <a:rPr lang="en-US" dirty="0"/>
              <a:t>: Developing a European Strategy Informed by International Evidence and Research. Research paper for European Commission, NESET (Network of Experts on Social Aspects of Education and Training).</a:t>
            </a:r>
          </a:p>
        </p:txBody>
      </p:sp>
    </p:spTree>
    <p:extLst>
      <p:ext uri="{BB962C8B-B14F-4D97-AF65-F5344CB8AC3E}">
        <p14:creationId xmlns:p14="http://schemas.microsoft.com/office/powerpoint/2010/main" val="42916202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640"/>
            <a:ext cx="9036496" cy="7017306"/>
          </a:xfrm>
          <a:prstGeom prst="rect">
            <a:avLst/>
          </a:prstGeom>
        </p:spPr>
        <p:txBody>
          <a:bodyPr wrap="square">
            <a:spAutoFit/>
          </a:bodyPr>
          <a:lstStyle/>
          <a:p>
            <a:r>
              <a:rPr lang="en-US" dirty="0" err="1" smtClean="0"/>
              <a:t>Downes</a:t>
            </a:r>
            <a:r>
              <a:rPr lang="en-US" dirty="0"/>
              <a:t>, P. (2012). The Primordial Dance: Diametric and Concentric Spaces in the Unconscious World. Oxford/Bern: Peter Lang.</a:t>
            </a:r>
          </a:p>
          <a:p>
            <a:r>
              <a:rPr lang="en-US" dirty="0" err="1"/>
              <a:t>Downes</a:t>
            </a:r>
            <a:r>
              <a:rPr lang="en-US" dirty="0"/>
              <a:t>, P. (2013). Developing a framework and agenda for students’ voices in the school system across Europe: From diametric to concentric relational spaces for early school leaving prevention. European Journal of Education , 48 (3), 346-362. </a:t>
            </a:r>
          </a:p>
          <a:p>
            <a:r>
              <a:rPr lang="en-US" dirty="0" err="1"/>
              <a:t>Downes</a:t>
            </a:r>
            <a:r>
              <a:rPr lang="en-US" dirty="0"/>
              <a:t>, P. (2013a) Invited Presentation, Developing multi-agency and cross-sector synergies in and around education, 5th meeting of the European Commission, Directorate-General for Education and Culture (EAC), Thematic Working Group on Early School Leaving, Brussels, 28-29 January 2013</a:t>
            </a:r>
          </a:p>
          <a:p>
            <a:r>
              <a:rPr lang="en-US" dirty="0" err="1"/>
              <a:t>Downes</a:t>
            </a:r>
            <a:r>
              <a:rPr lang="en-US" dirty="0"/>
              <a:t>, P. (2013b) Presentation, Incorporating feedback from 10 cities for the development of a matrix of structural indicator for a systemic approach to parental involvement for early school leaving prevention, Gijon, Spain, meeting of URBACT initiative, PREVENT, June 6-7, 2013</a:t>
            </a:r>
            <a:r>
              <a:rPr lang="en-US" dirty="0" smtClean="0"/>
              <a:t>.</a:t>
            </a:r>
          </a:p>
          <a:p>
            <a:pPr lvl="0"/>
            <a:r>
              <a:rPr lang="en-US" dirty="0" err="1" smtClean="0"/>
              <a:t>Downes</a:t>
            </a:r>
            <a:r>
              <a:rPr lang="en-US" dirty="0" smtClean="0"/>
              <a:t>, P. &amp; Gilligan, A-L. (Eds.). (2007) </a:t>
            </a:r>
            <a:r>
              <a:rPr lang="en-US" i="1" dirty="0" smtClean="0"/>
              <a:t>Beyond Educational Disadvantage. </a:t>
            </a:r>
            <a:r>
              <a:rPr lang="en-US" dirty="0" smtClean="0"/>
              <a:t>Dublin: Institute of Public Administration.</a:t>
            </a:r>
            <a:endParaRPr lang="en-US" altLang="en-US" dirty="0" smtClean="0">
              <a:latin typeface="Arial" pitchFamily="34" charset="0"/>
              <a:ea typeface="Times New Roman" pitchFamily="18" charset="0"/>
            </a:endParaRPr>
          </a:p>
          <a:p>
            <a:pPr lvl="0"/>
            <a:r>
              <a:rPr lang="en-US" altLang="en-US" dirty="0" err="1" smtClean="0">
                <a:ea typeface="Times New Roman" pitchFamily="18" charset="0"/>
              </a:rPr>
              <a:t>Downes</a:t>
            </a:r>
            <a:r>
              <a:rPr lang="en-US" altLang="en-US" dirty="0">
                <a:ea typeface="Times New Roman" pitchFamily="18" charset="0"/>
              </a:rPr>
              <a:t>, P, </a:t>
            </a:r>
            <a:r>
              <a:rPr lang="en-US" altLang="en-US" dirty="0" err="1">
                <a:ea typeface="Times New Roman" pitchFamily="18" charset="0"/>
              </a:rPr>
              <a:t>Maunsell</a:t>
            </a:r>
            <a:r>
              <a:rPr lang="en-US" altLang="en-US" dirty="0">
                <a:ea typeface="Times New Roman" pitchFamily="18" charset="0"/>
              </a:rPr>
              <a:t>, C. &amp; </a:t>
            </a:r>
            <a:r>
              <a:rPr lang="en-US" altLang="en-US" dirty="0" err="1">
                <a:ea typeface="Times New Roman" pitchFamily="18" charset="0"/>
              </a:rPr>
              <a:t>Ivers</a:t>
            </a:r>
            <a:r>
              <a:rPr lang="en-US" altLang="en-US" dirty="0">
                <a:ea typeface="Times New Roman" pitchFamily="18" charset="0"/>
              </a:rPr>
              <a:t>, J. (2006). </a:t>
            </a:r>
            <a:r>
              <a:rPr lang="en-US" altLang="en-US" i="1" dirty="0">
                <a:ea typeface="Times New Roman" pitchFamily="18" charset="0"/>
              </a:rPr>
              <a:t>A Holistic Approach to Early School Leaving and School Retention in </a:t>
            </a:r>
            <a:r>
              <a:rPr lang="en-US" altLang="en-US" i="1" dirty="0" err="1">
                <a:ea typeface="Times New Roman" pitchFamily="18" charset="0"/>
              </a:rPr>
              <a:t>Blanchardstown</a:t>
            </a:r>
            <a:r>
              <a:rPr lang="en-US" altLang="en-US" i="1" dirty="0">
                <a:ea typeface="Times New Roman" pitchFamily="18" charset="0"/>
              </a:rPr>
              <a:t> Current Issues and Future Steps for Services and Schools</a:t>
            </a:r>
            <a:r>
              <a:rPr lang="en-US" altLang="en-US" dirty="0">
                <a:ea typeface="Times New Roman" pitchFamily="18" charset="0"/>
              </a:rPr>
              <a:t>. Dublin: </a:t>
            </a:r>
            <a:r>
              <a:rPr lang="en-US" altLang="en-US" dirty="0" err="1">
                <a:ea typeface="Times New Roman" pitchFamily="18" charset="0"/>
              </a:rPr>
              <a:t>Blanchardstown</a:t>
            </a:r>
            <a:r>
              <a:rPr lang="en-US" altLang="en-US" dirty="0">
                <a:ea typeface="Times New Roman" pitchFamily="18" charset="0"/>
              </a:rPr>
              <a:t> Area Partnership.</a:t>
            </a:r>
            <a:endParaRPr lang="en-US" altLang="en-US" sz="2800" dirty="0"/>
          </a:p>
          <a:p>
            <a:r>
              <a:rPr lang="en-US" dirty="0" err="1" smtClean="0"/>
              <a:t>Downes</a:t>
            </a:r>
            <a:r>
              <a:rPr lang="en-US" dirty="0"/>
              <a:t>, P. &amp; </a:t>
            </a:r>
            <a:r>
              <a:rPr lang="en-US" dirty="0" err="1"/>
              <a:t>Maunsell</a:t>
            </a:r>
            <a:r>
              <a:rPr lang="en-US" dirty="0"/>
              <a:t>, C. (2007). Count us in: Tackling early school leaving in South West Inner City Dublin, An integrated response. Dublin: South Inner City Community Development Association (SICCDA) &amp; South Inner City Drugs Task Force.</a:t>
            </a:r>
            <a:endParaRPr lang="en-IE" dirty="0"/>
          </a:p>
          <a:p>
            <a:r>
              <a:rPr lang="en-IE" dirty="0" smtClean="0"/>
              <a:t>Edwards, A. &amp; </a:t>
            </a:r>
            <a:r>
              <a:rPr lang="en-IE" dirty="0" err="1" smtClean="0"/>
              <a:t>Downes</a:t>
            </a:r>
            <a:r>
              <a:rPr lang="en-IE" dirty="0" smtClean="0"/>
              <a:t>, P. (2013).  </a:t>
            </a:r>
            <a:r>
              <a:rPr lang="en-US" i="1" dirty="0" smtClean="0"/>
              <a:t> Alliances for Inclusion:</a:t>
            </a:r>
            <a:r>
              <a:rPr lang="en-US" dirty="0" smtClean="0"/>
              <a:t> </a:t>
            </a:r>
            <a:r>
              <a:rPr lang="en-US" i="1" dirty="0" smtClean="0"/>
              <a:t>Developing Cross-sector Synergies and Inter-Professional Collaboration in and around Education</a:t>
            </a:r>
            <a:r>
              <a:rPr lang="en-US" dirty="0" smtClean="0"/>
              <a:t>. </a:t>
            </a:r>
            <a:r>
              <a:rPr lang="en-IE" dirty="0" smtClean="0"/>
              <a:t>Commissioned Research Report for EU Commission NESET (Network of Experts on Social Aspects of Education and Training). Foreword to report by Jan </a:t>
            </a:r>
            <a:r>
              <a:rPr lang="en-IE" dirty="0" err="1" smtClean="0"/>
              <a:t>Truszczynski</a:t>
            </a:r>
            <a:r>
              <a:rPr lang="en-IE" dirty="0" smtClean="0"/>
              <a:t>, Director-General of DG EAC  </a:t>
            </a:r>
            <a:endParaRPr lang="en-US" dirty="0" smtClean="0"/>
          </a:p>
          <a:p>
            <a:endParaRPr lang="en-US" dirty="0" smtClean="0"/>
          </a:p>
        </p:txBody>
      </p:sp>
    </p:spTree>
    <p:extLst>
      <p:ext uri="{BB962C8B-B14F-4D97-AF65-F5344CB8AC3E}">
        <p14:creationId xmlns:p14="http://schemas.microsoft.com/office/powerpoint/2010/main" val="2676925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260648"/>
            <a:ext cx="8856984" cy="8014502"/>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Freudenberg </a:t>
            </a:r>
            <a:r>
              <a:rPr lang="en-US" dirty="0"/>
              <a:t>N, </a:t>
            </a:r>
            <a:r>
              <a:rPr lang="en-US" dirty="0" err="1"/>
              <a:t>Ruglis</a:t>
            </a:r>
            <a:r>
              <a:rPr lang="en-US" dirty="0"/>
              <a:t> J. (2007). Reframing school dropout as a public health issue. Preventing Chronic Disease, 4(4</a:t>
            </a:r>
            <a:r>
              <a:rPr lang="en-US" dirty="0" smtClean="0"/>
              <a:t>).</a:t>
            </a:r>
          </a:p>
          <a:p>
            <a:r>
              <a:rPr lang="en-US" dirty="0" err="1"/>
              <a:t>Glasser</a:t>
            </a:r>
            <a:r>
              <a:rPr lang="en-US" dirty="0"/>
              <a:t>, W. (1969). </a:t>
            </a:r>
            <a:r>
              <a:rPr lang="en-US" i="1" dirty="0"/>
              <a:t>Schools without failure</a:t>
            </a:r>
            <a:r>
              <a:rPr lang="en-US" dirty="0"/>
              <a:t>. New York &amp; London: Harper &amp; Row</a:t>
            </a:r>
            <a:endParaRPr lang="en-IE" dirty="0"/>
          </a:p>
          <a:p>
            <a:r>
              <a:rPr lang="en-US" dirty="0"/>
              <a:t>Handy, C. &amp; Aitken, R. (1990). </a:t>
            </a:r>
            <a:r>
              <a:rPr lang="en-US" i="1" dirty="0"/>
              <a:t>Understanding schools as organizations</a:t>
            </a:r>
            <a:r>
              <a:rPr lang="en-US" dirty="0"/>
              <a:t>. </a:t>
            </a:r>
            <a:r>
              <a:rPr lang="en-US" dirty="0" err="1"/>
              <a:t>Harmondsworth</a:t>
            </a:r>
            <a:r>
              <a:rPr lang="en-US" dirty="0"/>
              <a:t>: Penguin Books</a:t>
            </a:r>
            <a:endParaRPr lang="en-IE" dirty="0"/>
          </a:p>
          <a:p>
            <a:r>
              <a:rPr lang="en-IE" dirty="0" err="1" smtClean="0"/>
              <a:t>Hamre</a:t>
            </a:r>
            <a:r>
              <a:rPr lang="en-IE" dirty="0"/>
              <a:t>, B. K., &amp; </a:t>
            </a:r>
            <a:r>
              <a:rPr lang="en-IE" dirty="0" err="1"/>
              <a:t>Pianta</a:t>
            </a:r>
            <a:r>
              <a:rPr lang="en-IE" dirty="0"/>
              <a:t>, R. C. (2001). Early teacher– child </a:t>
            </a:r>
            <a:r>
              <a:rPr lang="en-IE" dirty="0" smtClean="0"/>
              <a:t>relationships and </a:t>
            </a:r>
            <a:r>
              <a:rPr lang="en-IE" dirty="0"/>
              <a:t>the trajectory of children’s school outcomes through eighth grade</a:t>
            </a:r>
            <a:r>
              <a:rPr lang="en-IE" dirty="0" smtClean="0"/>
              <a:t>. </a:t>
            </a:r>
            <a:r>
              <a:rPr lang="en-IE" i="1" dirty="0" smtClean="0"/>
              <a:t>Child </a:t>
            </a:r>
            <a:r>
              <a:rPr lang="en-IE" i="1" dirty="0"/>
              <a:t>Development, 72, </a:t>
            </a:r>
            <a:r>
              <a:rPr lang="en-IE" dirty="0"/>
              <a:t>625–638. </a:t>
            </a:r>
          </a:p>
          <a:p>
            <a:r>
              <a:rPr lang="en-US" dirty="0" err="1" smtClean="0"/>
              <a:t>Hegarty</a:t>
            </a:r>
            <a:r>
              <a:rPr lang="en-US" dirty="0"/>
              <a:t>, T. (2007) Peer Mediation: the Power and Importance of Children’s Voices in </a:t>
            </a:r>
            <a:r>
              <a:rPr lang="en-US" dirty="0" err="1"/>
              <a:t>Downes</a:t>
            </a:r>
            <a:r>
              <a:rPr lang="en-US" dirty="0"/>
              <a:t>, P, &amp; Gilligan, A. L. (Eds.) (2007). Beyond Educational Disadvantage Dublin: Institute of Public Administration.</a:t>
            </a:r>
          </a:p>
          <a:p>
            <a:r>
              <a:rPr lang="en-IE" dirty="0" smtClean="0"/>
              <a:t>Hughes</a:t>
            </a:r>
            <a:r>
              <a:rPr lang="en-IE" dirty="0"/>
              <a:t>, J. N., Wu, J-Y., Kwok, O., Villarreal, V., Johnson, A. Y. (2012).</a:t>
            </a:r>
            <a:r>
              <a:rPr lang="en-IE" i="1" dirty="0"/>
              <a:t> </a:t>
            </a:r>
            <a:r>
              <a:rPr lang="en-IE" dirty="0"/>
              <a:t>Indirect effects of child reports of teacher–student relationship on achievement. </a:t>
            </a:r>
            <a:r>
              <a:rPr lang="en-IE" i="1" dirty="0"/>
              <a:t>Journal of Educational Psychology, </a:t>
            </a:r>
            <a:r>
              <a:rPr lang="en-IE" i="1" dirty="0" err="1"/>
              <a:t>Vol</a:t>
            </a:r>
            <a:r>
              <a:rPr lang="en-IE" i="1" dirty="0"/>
              <a:t> 104</a:t>
            </a:r>
            <a:r>
              <a:rPr lang="en-IE" dirty="0"/>
              <a:t>(2),  350-365.</a:t>
            </a:r>
          </a:p>
          <a:p>
            <a:r>
              <a:rPr lang="en-IE" dirty="0"/>
              <a:t>Hughes, J. N., Cavell, T. A., &amp; Jackson, T. (1999). Influence of teacher</a:t>
            </a:r>
            <a:r>
              <a:rPr lang="en-IE" dirty="0" smtClean="0"/>
              <a:t>– student </a:t>
            </a:r>
            <a:r>
              <a:rPr lang="en-IE" dirty="0"/>
              <a:t>relationships on aggressive children’s development: A </a:t>
            </a:r>
            <a:r>
              <a:rPr lang="en-IE" dirty="0" smtClean="0"/>
              <a:t>prospective study</a:t>
            </a:r>
            <a:r>
              <a:rPr lang="en-IE" dirty="0"/>
              <a:t>. </a:t>
            </a:r>
            <a:r>
              <a:rPr lang="en-IE" i="1" dirty="0"/>
              <a:t>Journal of Clinical Child Psychology, 28, </a:t>
            </a:r>
            <a:r>
              <a:rPr lang="en-IE" dirty="0"/>
              <a:t>173–184. </a:t>
            </a:r>
            <a:endParaRPr lang="en-IE" dirty="0" smtClean="0"/>
          </a:p>
          <a:p>
            <a:r>
              <a:rPr lang="en-US" dirty="0" err="1" smtClean="0"/>
              <a:t>Ivančič</a:t>
            </a:r>
            <a:r>
              <a:rPr lang="en-US" dirty="0" smtClean="0"/>
              <a:t>, A., </a:t>
            </a:r>
            <a:r>
              <a:rPr lang="en-US" dirty="0" err="1" smtClean="0"/>
              <a:t>Mohorčič</a:t>
            </a:r>
            <a:r>
              <a:rPr lang="en-US" dirty="0" smtClean="0"/>
              <a:t> </a:t>
            </a:r>
            <a:r>
              <a:rPr lang="en-US" dirty="0" err="1" smtClean="0"/>
              <a:t>Špolar</a:t>
            </a:r>
            <a:r>
              <a:rPr lang="en-US" dirty="0" smtClean="0"/>
              <a:t>, V.A. &amp; Radovan, M. (2010). The case of Slovenia. Access of adults to formal and non-formal education – policies and priorities</a:t>
            </a:r>
          </a:p>
          <a:p>
            <a:pPr>
              <a:lnSpc>
                <a:spcPct val="130000"/>
              </a:lnSpc>
            </a:pPr>
            <a:endParaRPr lang="en-US" altLang="en-US" dirty="0" smtClean="0">
              <a:latin typeface="Calibri" pitchFamily="34" charset="0"/>
            </a:endParaRPr>
          </a:p>
          <a:p>
            <a:pPr>
              <a:lnSpc>
                <a:spcPct val="130000"/>
              </a:lnSpc>
            </a:pPr>
            <a:endParaRPr lang="en-US" altLang="en-US" dirty="0">
              <a:latin typeface="Calibri" pitchFamily="34" charset="0"/>
            </a:endParaRPr>
          </a:p>
          <a:p>
            <a:endParaRPr lang="en-US" dirty="0"/>
          </a:p>
          <a:p>
            <a:endParaRPr lang="en-IE" dirty="0"/>
          </a:p>
        </p:txBody>
      </p:sp>
      <p:sp>
        <p:nvSpPr>
          <p:cNvPr id="8193" name="Rectangle 1"/>
          <p:cNvSpPr>
            <a:spLocks noChangeArrowheads="1"/>
          </p:cNvSpPr>
          <p:nvPr/>
        </p:nvSpPr>
        <p:spPr bwMode="auto">
          <a:xfrm>
            <a:off x="0" y="-2094668"/>
            <a:ext cx="9092682"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920875" algn="l"/>
                <a:tab pos="2286000" algn="l"/>
                <a:tab pos="2743200" algn="l"/>
                <a:tab pos="3200400" algn="l"/>
                <a:tab pos="3657600" algn="l"/>
                <a:tab pos="4114800" algn="l"/>
                <a:tab pos="4572000" algn="l"/>
                <a:tab pos="5029200" algn="l"/>
                <a:tab pos="5486400" algn="l"/>
              </a:tabLst>
            </a:pPr>
            <a:endParaRPr kumimoji="0" lang="en-A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920875" algn="l"/>
                <a:tab pos="2286000" algn="l"/>
                <a:tab pos="2743200" algn="l"/>
                <a:tab pos="3200400" algn="l"/>
                <a:tab pos="3657600" algn="l"/>
                <a:tab pos="4114800" algn="l"/>
                <a:tab pos="4572000" algn="l"/>
                <a:tab pos="5029200" algn="l"/>
                <a:tab pos="5486400" algn="l"/>
              </a:tabLst>
            </a:pPr>
            <a:endParaRPr lang="en-AU" sz="12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920875" algn="l"/>
                <a:tab pos="2286000" algn="l"/>
                <a:tab pos="2743200" algn="l"/>
                <a:tab pos="3200400" algn="l"/>
                <a:tab pos="3657600" algn="l"/>
                <a:tab pos="4114800" algn="l"/>
                <a:tab pos="4572000" algn="l"/>
                <a:tab pos="5029200" algn="l"/>
                <a:tab pos="5486400" algn="l"/>
              </a:tabLst>
            </a:pPr>
            <a:r>
              <a:rPr kumimoji="0" lang="en-AU" b="0" i="0" u="none" strike="noStrike" cap="none" normalizeH="0" baseline="0" dirty="0" smtClean="0">
                <a:ln>
                  <a:noFill/>
                </a:ln>
                <a:solidFill>
                  <a:schemeClr val="tx1"/>
                </a:solidFill>
                <a:effectLst/>
                <a:latin typeface="+mj-lt"/>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1920875" algn="l"/>
                <a:tab pos="2286000" algn="l"/>
                <a:tab pos="2743200" algn="l"/>
                <a:tab pos="3200400" algn="l"/>
                <a:tab pos="3657600" algn="l"/>
                <a:tab pos="4114800" algn="l"/>
                <a:tab pos="4572000" algn="l"/>
                <a:tab pos="5029200" algn="l"/>
                <a:tab pos="5486400" algn="l"/>
              </a:tabLst>
            </a:pPr>
            <a:endParaRPr lang="en-AU" dirty="0" smtClean="0">
              <a:latin typeface="+mj-lt"/>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920875" algn="l"/>
                <a:tab pos="2286000" algn="l"/>
                <a:tab pos="2743200" algn="l"/>
                <a:tab pos="3200400" algn="l"/>
                <a:tab pos="3657600" algn="l"/>
                <a:tab pos="4114800" algn="l"/>
                <a:tab pos="4572000" algn="l"/>
                <a:tab pos="5029200" algn="l"/>
                <a:tab pos="5486400" algn="l"/>
              </a:tabLst>
            </a:pPr>
            <a:endParaRPr kumimoji="0" lang="en-AU"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920875" algn="l"/>
                <a:tab pos="2286000" algn="l"/>
                <a:tab pos="2743200" algn="l"/>
                <a:tab pos="3200400" algn="l"/>
                <a:tab pos="3657600" algn="l"/>
                <a:tab pos="4114800" algn="l"/>
                <a:tab pos="4572000" algn="l"/>
                <a:tab pos="5029200" algn="l"/>
                <a:tab pos="5486400" algn="l"/>
              </a:tabLst>
            </a:pPr>
            <a:endParaRPr kumimoji="0" lang="en-AU"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920875" algn="l"/>
                <a:tab pos="2286000" algn="l"/>
                <a:tab pos="2743200" algn="l"/>
                <a:tab pos="3200400" algn="l"/>
                <a:tab pos="3657600" algn="l"/>
                <a:tab pos="4114800" algn="l"/>
                <a:tab pos="4572000" algn="l"/>
                <a:tab pos="5029200" algn="l"/>
                <a:tab pos="5486400" algn="l"/>
              </a:tabLst>
            </a:pPr>
            <a:endParaRPr lang="en-AU" dirty="0" smtClean="0">
              <a:latin typeface="+mj-lt"/>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920875" algn="l"/>
                <a:tab pos="2286000" algn="l"/>
                <a:tab pos="2743200" algn="l"/>
                <a:tab pos="3200400" algn="l"/>
                <a:tab pos="3657600" algn="l"/>
                <a:tab pos="4114800" algn="l"/>
                <a:tab pos="4572000" algn="l"/>
                <a:tab pos="5029200" algn="l"/>
                <a:tab pos="5486400" algn="l"/>
              </a:tabLst>
            </a:pPr>
            <a:endParaRPr kumimoji="0" lang="en-AU"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920875" algn="l"/>
                <a:tab pos="2286000" algn="l"/>
                <a:tab pos="2743200" algn="l"/>
                <a:tab pos="3200400" algn="l"/>
                <a:tab pos="3657600" algn="l"/>
                <a:tab pos="4114800" algn="l"/>
                <a:tab pos="4572000" algn="l"/>
                <a:tab pos="5029200" algn="l"/>
                <a:tab pos="5486400" algn="l"/>
              </a:tabLst>
            </a:pPr>
            <a:endParaRPr lang="en-AU" dirty="0" smtClean="0">
              <a:latin typeface="+mj-lt"/>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920875" algn="l"/>
                <a:tab pos="2286000" algn="l"/>
                <a:tab pos="2743200" algn="l"/>
                <a:tab pos="3200400" algn="l"/>
                <a:tab pos="3657600" algn="l"/>
                <a:tab pos="4114800" algn="l"/>
                <a:tab pos="4572000" algn="l"/>
                <a:tab pos="5029200" algn="l"/>
                <a:tab pos="5486400" algn="l"/>
              </a:tabLst>
            </a:pPr>
            <a:endParaRPr kumimoji="0" lang="en-AU"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920875" algn="l"/>
                <a:tab pos="2286000" algn="l"/>
                <a:tab pos="2743200" algn="l"/>
                <a:tab pos="3200400" algn="l"/>
                <a:tab pos="3657600" algn="l"/>
                <a:tab pos="4114800" algn="l"/>
                <a:tab pos="4572000" algn="l"/>
                <a:tab pos="5029200" algn="l"/>
                <a:tab pos="5486400" algn="l"/>
              </a:tabLst>
            </a:pPr>
            <a:endParaRPr lang="en-AU" dirty="0" smtClean="0">
              <a:latin typeface="+mj-lt"/>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920875" algn="l"/>
                <a:tab pos="2286000" algn="l"/>
                <a:tab pos="2743200" algn="l"/>
                <a:tab pos="3200400" algn="l"/>
                <a:tab pos="3657600" algn="l"/>
                <a:tab pos="4114800" algn="l"/>
                <a:tab pos="4572000" algn="l"/>
                <a:tab pos="5029200" algn="l"/>
                <a:tab pos="5486400" algn="l"/>
              </a:tabLst>
            </a:pPr>
            <a:endParaRPr kumimoji="0" lang="en-AU"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920875" algn="l"/>
                <a:tab pos="2286000" algn="l"/>
                <a:tab pos="2743200" algn="l"/>
                <a:tab pos="3200400" algn="l"/>
                <a:tab pos="3657600" algn="l"/>
                <a:tab pos="4114800" algn="l"/>
                <a:tab pos="4572000" algn="l"/>
                <a:tab pos="5029200" algn="l"/>
                <a:tab pos="5486400" algn="l"/>
              </a:tabLst>
            </a:pPr>
            <a:endParaRPr lang="en-AU" dirty="0" smtClean="0">
              <a:latin typeface="+mj-lt"/>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920875" algn="l"/>
                <a:tab pos="2286000" algn="l"/>
                <a:tab pos="2743200" algn="l"/>
                <a:tab pos="3200400" algn="l"/>
                <a:tab pos="3657600" algn="l"/>
                <a:tab pos="4114800" algn="l"/>
                <a:tab pos="4572000" algn="l"/>
                <a:tab pos="5029200" algn="l"/>
                <a:tab pos="5486400" algn="l"/>
              </a:tabLst>
            </a:pPr>
            <a:r>
              <a:rPr kumimoji="0" lang="en-AU" b="0" i="0" u="none" strike="noStrike" cap="none" normalizeH="0" baseline="0" dirty="0" smtClean="0">
                <a:ln>
                  <a:noFill/>
                </a:ln>
                <a:solidFill>
                  <a:schemeClr val="tx1"/>
                </a:solidFill>
                <a:effectLst/>
                <a:latin typeface="+mj-lt"/>
                <a:ea typeface="Times New Roman" pitchFamily="18" charset="0"/>
                <a:cs typeface="Times New Roman" pitchFamily="18" charset="0"/>
              </a:rPr>
              <a:t>  Foucault, M. (1972) </a:t>
            </a:r>
            <a:r>
              <a:rPr kumimoji="0" lang="en-IE" b="0" i="0" u="none" strike="noStrike" cap="none" normalizeH="0" baseline="0" dirty="0" smtClean="0">
                <a:ln>
                  <a:noFill/>
                </a:ln>
                <a:effectLst/>
                <a:latin typeface="+mj-lt"/>
                <a:ea typeface="Calibri" pitchFamily="34" charset="0"/>
                <a:cs typeface="Times New Roman" pitchFamily="18" charset="0"/>
              </a:rPr>
              <a:t>Reply to Derrida, in: M. Foucault </a:t>
            </a:r>
            <a:r>
              <a:rPr kumimoji="0" lang="en-IE" b="0" i="1" u="none" strike="noStrike" cap="none" normalizeH="0" baseline="0" dirty="0" smtClean="0">
                <a:ln>
                  <a:noFill/>
                </a:ln>
                <a:effectLst/>
                <a:latin typeface="+mj-lt"/>
                <a:ea typeface="Calibri" pitchFamily="34" charset="0"/>
                <a:cs typeface="Times New Roman" pitchFamily="18" charset="0"/>
              </a:rPr>
              <a:t>History of madness</a:t>
            </a:r>
            <a:r>
              <a:rPr kumimoji="0" lang="en-IE" b="0" i="0" u="none" strike="noStrike" cap="none" normalizeH="0" baseline="0" dirty="0" smtClean="0">
                <a:ln>
                  <a:noFill/>
                </a:ln>
                <a:effectLst/>
                <a:latin typeface="+mj-lt"/>
                <a:ea typeface="Calibri" pitchFamily="34" charset="0"/>
                <a:cs typeface="Times New Roman" pitchFamily="18" charset="0"/>
              </a:rPr>
              <a:t>, Appendix III, J. </a:t>
            </a:r>
            <a:r>
              <a:rPr kumimoji="0" lang="en-IE" b="0" i="0" u="none" strike="noStrike" cap="none" normalizeH="0" baseline="0" dirty="0" err="1" smtClean="0">
                <a:ln>
                  <a:noFill/>
                </a:ln>
                <a:effectLst/>
                <a:latin typeface="+mj-lt"/>
                <a:ea typeface="Calibri" pitchFamily="34" charset="0"/>
                <a:cs typeface="Times New Roman" pitchFamily="18" charset="0"/>
              </a:rPr>
              <a:t>Khalfa</a:t>
            </a:r>
            <a:r>
              <a:rPr kumimoji="0" lang="en-IE" b="0" i="0" u="none" strike="noStrike" cap="none" normalizeH="0" baseline="0" dirty="0" smtClean="0">
                <a:ln>
                  <a:noFill/>
                </a:ln>
                <a:effectLst/>
                <a:latin typeface="+mj-lt"/>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1920875" algn="l"/>
                <a:tab pos="2286000" algn="l"/>
                <a:tab pos="2743200" algn="l"/>
                <a:tab pos="3200400" algn="l"/>
                <a:tab pos="3657600" algn="l"/>
                <a:tab pos="4114800" algn="l"/>
                <a:tab pos="4572000" algn="l"/>
                <a:tab pos="5029200" algn="l"/>
                <a:tab pos="5486400" algn="l"/>
              </a:tabLst>
            </a:pPr>
            <a:r>
              <a:rPr kumimoji="0" lang="en-IE" b="0" i="0" u="none" strike="noStrike" cap="none" normalizeH="0" baseline="0" dirty="0" smtClean="0">
                <a:ln>
                  <a:noFill/>
                </a:ln>
                <a:effectLst/>
                <a:latin typeface="+mj-lt"/>
                <a:ea typeface="Calibri" pitchFamily="34" charset="0"/>
                <a:cs typeface="Times New Roman" pitchFamily="18" charset="0"/>
              </a:rPr>
              <a:t>  (ed.). (London: </a:t>
            </a:r>
            <a:r>
              <a:rPr kumimoji="0" lang="en-IE" b="0" i="0" u="none" strike="noStrike" cap="none" normalizeH="0" baseline="0" dirty="0" err="1" smtClean="0">
                <a:ln>
                  <a:noFill/>
                </a:ln>
                <a:effectLst/>
                <a:latin typeface="+mj-lt"/>
                <a:ea typeface="Calibri" pitchFamily="34" charset="0"/>
                <a:cs typeface="Times New Roman" pitchFamily="18" charset="0"/>
              </a:rPr>
              <a:t>Routledge</a:t>
            </a:r>
            <a:r>
              <a:rPr kumimoji="0" lang="en-IE" b="0" i="0" u="none" strike="noStrike" cap="none" normalizeH="0" baseline="0" dirty="0" smtClean="0">
                <a:ln>
                  <a:noFill/>
                </a:ln>
                <a:effectLst/>
                <a:latin typeface="+mj-lt"/>
                <a:ea typeface="Calibri" pitchFamily="34" charset="0"/>
                <a:cs typeface="Times New Roman" pitchFamily="18" charset="0"/>
              </a:rPr>
              <a:t>, 2006).</a:t>
            </a:r>
            <a:endParaRPr kumimoji="0" lang="en-IE" b="0" i="0" u="none" strike="noStrike" cap="none" normalizeH="0" baseline="0" dirty="0" smtClean="0">
              <a:ln>
                <a:noFill/>
              </a:ln>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20875" algn="l"/>
                <a:tab pos="2286000" algn="l"/>
                <a:tab pos="2743200" algn="l"/>
                <a:tab pos="3200400" algn="l"/>
                <a:tab pos="3657600" algn="l"/>
                <a:tab pos="4114800" algn="l"/>
                <a:tab pos="4572000" algn="l"/>
                <a:tab pos="5029200" algn="l"/>
                <a:tab pos="5486400" algn="l"/>
              </a:tabLst>
            </a:pPr>
            <a:endParaRPr kumimoji="0" lang="en-I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107504" y="0"/>
            <a:ext cx="6930008" cy="1477328"/>
          </a:xfrm>
          <a:prstGeom prst="rect">
            <a:avLst/>
          </a:prstGeom>
        </p:spPr>
        <p:txBody>
          <a:bodyPr wrap="square">
            <a:spAutoFit/>
          </a:bodyPr>
          <a:lstStyle/>
          <a:p>
            <a:r>
              <a:rPr lang="en-US" dirty="0" smtClean="0"/>
              <a:t>Edwards, A. and </a:t>
            </a:r>
            <a:r>
              <a:rPr lang="en-US" dirty="0" err="1" smtClean="0"/>
              <a:t>Downes</a:t>
            </a:r>
            <a:r>
              <a:rPr lang="en-US" dirty="0" smtClean="0"/>
              <a:t>, P (2013a). Invited Presentation,  Cross-sector policy synergies and inter-professional collaboration in and around schools: Examples and evidence. May 28, Brussels, European Commission, Directorate General, Education and Culture and Directorate General, Research and Innovation. </a:t>
            </a:r>
            <a:endParaRPr lang="en-US" dirty="0"/>
          </a:p>
        </p:txBody>
      </p:sp>
    </p:spTree>
    <p:extLst>
      <p:ext uri="{BB962C8B-B14F-4D97-AF65-F5344CB8AC3E}">
        <p14:creationId xmlns:p14="http://schemas.microsoft.com/office/powerpoint/2010/main" val="8584691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8928992" cy="6712607"/>
          </a:xfrm>
          <a:prstGeom prst="rect">
            <a:avLst/>
          </a:prstGeom>
        </p:spPr>
        <p:txBody>
          <a:bodyPr wrap="square">
            <a:spAutoFit/>
          </a:bodyPr>
          <a:lstStyle/>
          <a:p>
            <a:endParaRPr lang="en-IE" dirty="0" smtClean="0"/>
          </a:p>
          <a:p>
            <a:endParaRPr lang="en-IE" dirty="0" smtClean="0"/>
          </a:p>
          <a:p>
            <a:endParaRPr lang="en-IE" dirty="0" smtClean="0"/>
          </a:p>
          <a:p>
            <a:endParaRPr lang="en-IE" dirty="0" smtClean="0"/>
          </a:p>
          <a:p>
            <a:endParaRPr lang="en-IE" dirty="0" smtClean="0"/>
          </a:p>
          <a:p>
            <a:endParaRPr lang="en-IE" dirty="0" smtClean="0"/>
          </a:p>
          <a:p>
            <a:r>
              <a:rPr lang="en-IE" dirty="0" err="1" smtClean="0"/>
              <a:t>Jimerson</a:t>
            </a:r>
            <a:r>
              <a:rPr lang="en-IE" dirty="0"/>
              <a:t>, S., </a:t>
            </a:r>
            <a:r>
              <a:rPr lang="en-IE" dirty="0" err="1"/>
              <a:t>Egeland</a:t>
            </a:r>
            <a:r>
              <a:rPr lang="en-IE" dirty="0"/>
              <a:t>, B., </a:t>
            </a:r>
            <a:r>
              <a:rPr lang="en-IE" dirty="0" err="1"/>
              <a:t>Sroufe</a:t>
            </a:r>
            <a:r>
              <a:rPr lang="en-IE" dirty="0"/>
              <a:t>, L.A., &amp; Carlson, B. (2000). A prospective longitudinal study of</a:t>
            </a:r>
          </a:p>
          <a:p>
            <a:r>
              <a:rPr lang="en-IE" dirty="0"/>
              <a:t>high school dropouts examining multiple predictors across development. </a:t>
            </a:r>
            <a:r>
              <a:rPr lang="en-IE" i="1" dirty="0"/>
              <a:t>Journal of School</a:t>
            </a:r>
            <a:endParaRPr lang="en-IE" dirty="0"/>
          </a:p>
          <a:p>
            <a:r>
              <a:rPr lang="en-IE" i="1" dirty="0"/>
              <a:t>Psychology, 38</a:t>
            </a:r>
            <a:r>
              <a:rPr lang="en-IE" dirty="0"/>
              <a:t>(6), 525–549</a:t>
            </a:r>
            <a:r>
              <a:rPr lang="en-IE" dirty="0" smtClean="0"/>
              <a:t>.</a:t>
            </a:r>
          </a:p>
          <a:p>
            <a:r>
              <a:rPr lang="en-IE" dirty="0"/>
              <a:t> </a:t>
            </a:r>
            <a:r>
              <a:rPr lang="en-IE" dirty="0" err="1"/>
              <a:t>Jourdan</a:t>
            </a:r>
            <a:r>
              <a:rPr lang="en-IE" dirty="0"/>
              <a:t> D et al. The future of health promotion in schools goes through the strengthening of teacher training at a global level. Promotion &amp; Education, 2008, 15(3):36–38.  </a:t>
            </a:r>
          </a:p>
          <a:p>
            <a:r>
              <a:rPr lang="en-IE" dirty="0" err="1" smtClean="0"/>
              <a:t>Juvonen</a:t>
            </a:r>
            <a:r>
              <a:rPr lang="en-IE" dirty="0"/>
              <a:t>, J., Wang, Y., &amp; Espinoza, G. (2011). Bullying experiences </a:t>
            </a:r>
            <a:r>
              <a:rPr lang="en-IE" dirty="0" smtClean="0"/>
              <a:t>and compromised </a:t>
            </a:r>
            <a:r>
              <a:rPr lang="en-IE" dirty="0"/>
              <a:t>academic performance across middle school grades. </a:t>
            </a:r>
            <a:r>
              <a:rPr lang="en-IE" i="1" dirty="0" smtClean="0"/>
              <a:t>Journal of </a:t>
            </a:r>
            <a:r>
              <a:rPr lang="en-IE" i="1" dirty="0"/>
              <a:t>Early Adolescence, 31, </a:t>
            </a:r>
            <a:r>
              <a:rPr lang="en-IE" dirty="0"/>
              <a:t>152–173. </a:t>
            </a:r>
            <a:endParaRPr lang="en-IE" dirty="0" smtClean="0"/>
          </a:p>
          <a:p>
            <a:pPr>
              <a:lnSpc>
                <a:spcPct val="130000"/>
              </a:lnSpc>
            </a:pPr>
            <a:r>
              <a:rPr lang="en-US" altLang="en-US" dirty="0" err="1">
                <a:latin typeface="Calibri" pitchFamily="34" charset="0"/>
              </a:rPr>
              <a:t>Kalichman</a:t>
            </a:r>
            <a:r>
              <a:rPr lang="en-US" altLang="en-US" dirty="0">
                <a:latin typeface="Calibri" pitchFamily="34" charset="0"/>
              </a:rPr>
              <a:t>, S.C., Kelly, J.A., </a:t>
            </a:r>
            <a:r>
              <a:rPr lang="en-US" altLang="en-US" dirty="0" err="1">
                <a:latin typeface="Calibri" pitchFamily="34" charset="0"/>
              </a:rPr>
              <a:t>Sikkema</a:t>
            </a:r>
            <a:r>
              <a:rPr lang="en-US" altLang="en-US" dirty="0">
                <a:latin typeface="Calibri" pitchFamily="34" charset="0"/>
              </a:rPr>
              <a:t>, K.J., </a:t>
            </a:r>
            <a:r>
              <a:rPr lang="en-US" altLang="en-US" dirty="0" err="1">
                <a:latin typeface="Calibri" pitchFamily="34" charset="0"/>
              </a:rPr>
              <a:t>Koslov</a:t>
            </a:r>
            <a:r>
              <a:rPr lang="en-US" altLang="en-US" dirty="0">
                <a:latin typeface="Calibri" pitchFamily="34" charset="0"/>
              </a:rPr>
              <a:t>, A.P., </a:t>
            </a:r>
            <a:r>
              <a:rPr lang="en-US" altLang="en-US" dirty="0" err="1">
                <a:latin typeface="Calibri" pitchFamily="34" charset="0"/>
              </a:rPr>
              <a:t>Shaboltas</a:t>
            </a:r>
            <a:r>
              <a:rPr lang="en-US" altLang="en-US" dirty="0">
                <a:latin typeface="Calibri" pitchFamily="34" charset="0"/>
              </a:rPr>
              <a:t>, A. &amp; </a:t>
            </a:r>
            <a:r>
              <a:rPr lang="en-US" altLang="en-US" dirty="0" err="1">
                <a:latin typeface="Calibri" pitchFamily="34" charset="0"/>
              </a:rPr>
              <a:t>Granskaya</a:t>
            </a:r>
            <a:r>
              <a:rPr lang="en-US" altLang="en-US" dirty="0">
                <a:latin typeface="Calibri" pitchFamily="34" charset="0"/>
              </a:rPr>
              <a:t>, J. (2000). The emerging AIDS crisis in Russia: Review of enabling factors and prevention needs. </a:t>
            </a:r>
            <a:r>
              <a:rPr lang="en-US" altLang="en-US" i="1" dirty="0">
                <a:latin typeface="Calibri" pitchFamily="34" charset="0"/>
              </a:rPr>
              <a:t>International Journal of STD and AIDS</a:t>
            </a:r>
            <a:r>
              <a:rPr lang="en-US" altLang="en-US" dirty="0">
                <a:latin typeface="Calibri" pitchFamily="34" charset="0"/>
              </a:rPr>
              <a:t>, 11, </a:t>
            </a:r>
            <a:r>
              <a:rPr lang="en-US" altLang="en-US" dirty="0" smtClean="0">
                <a:latin typeface="Calibri" pitchFamily="34" charset="0"/>
              </a:rPr>
              <a:t>71-75</a:t>
            </a:r>
          </a:p>
          <a:p>
            <a:r>
              <a:rPr lang="en-IE" dirty="0"/>
              <a:t> </a:t>
            </a:r>
            <a:r>
              <a:rPr lang="en-US" dirty="0" err="1" smtClean="0"/>
              <a:t>Kellaghan</a:t>
            </a:r>
            <a:r>
              <a:rPr lang="en-US" dirty="0"/>
              <a:t>, T., Weir, S., </a:t>
            </a:r>
            <a:r>
              <a:rPr lang="en-US" dirty="0" err="1"/>
              <a:t>O’hUallachain</a:t>
            </a:r>
            <a:r>
              <a:rPr lang="en-US" dirty="0"/>
              <a:t>, S. &amp; Morgan, M. (1995). </a:t>
            </a:r>
            <a:r>
              <a:rPr lang="en-US" i="1" dirty="0"/>
              <a:t>Educational disadvantage in Ireland.</a:t>
            </a:r>
            <a:r>
              <a:rPr lang="en-US" dirty="0"/>
              <a:t> Dublin: Department of Education; Combat Poverty Agency; Education Research Centre</a:t>
            </a:r>
            <a:r>
              <a:rPr lang="en-US" dirty="0" smtClean="0"/>
              <a:t>.</a:t>
            </a:r>
          </a:p>
          <a:p>
            <a:r>
              <a:rPr lang="et-EE" dirty="0" smtClean="0"/>
              <a:t>K</a:t>
            </a:r>
            <a:r>
              <a:rPr lang="en-IE" dirty="0" err="1" smtClean="0"/>
              <a:t>ello</a:t>
            </a:r>
            <a:r>
              <a:rPr lang="et-EE" dirty="0" smtClean="0"/>
              <a:t>, K (2009) </a:t>
            </a:r>
            <a:r>
              <a:rPr lang="et-EE" i="1" dirty="0" smtClean="0"/>
              <a:t>Projekti “Vene laps venekeelse üldhariduskooli eestikeelses õppes” raames 2008. aastal toimunud fookusgruppide analüüs</a:t>
            </a:r>
            <a:r>
              <a:rPr lang="et-EE" dirty="0" smtClean="0"/>
              <a:t>. The analysis of focus groups conducted in 2008 within the project ’Russian Child in Estonian General Education School’ (Tartu, Tartu Ulikool)</a:t>
            </a:r>
            <a:endParaRPr lang="en-IE" dirty="0" smtClean="0"/>
          </a:p>
        </p:txBody>
      </p:sp>
      <p:sp>
        <p:nvSpPr>
          <p:cNvPr id="3" name="Rectangle 2"/>
          <p:cNvSpPr/>
          <p:nvPr/>
        </p:nvSpPr>
        <p:spPr>
          <a:xfrm>
            <a:off x="179512" y="1"/>
            <a:ext cx="6678488" cy="1863715"/>
          </a:xfrm>
          <a:prstGeom prst="rect">
            <a:avLst/>
          </a:prstGeom>
        </p:spPr>
        <p:txBody>
          <a:bodyPr wrap="square">
            <a:spAutoFit/>
          </a:bodyPr>
          <a:lstStyle/>
          <a:p>
            <a:pPr>
              <a:lnSpc>
                <a:spcPct val="130000"/>
              </a:lnSpc>
            </a:pPr>
            <a:endParaRPr lang="en-IE" altLang="en-US" dirty="0" smtClean="0">
              <a:latin typeface="Calibri" pitchFamily="34" charset="0"/>
            </a:endParaRPr>
          </a:p>
          <a:p>
            <a:pPr>
              <a:lnSpc>
                <a:spcPct val="130000"/>
              </a:lnSpc>
            </a:pPr>
            <a:endParaRPr lang="en-IE" altLang="en-US" dirty="0" smtClean="0">
              <a:latin typeface="Calibri" pitchFamily="34" charset="0"/>
            </a:endParaRPr>
          </a:p>
          <a:p>
            <a:pPr>
              <a:lnSpc>
                <a:spcPct val="130000"/>
              </a:lnSpc>
            </a:pPr>
            <a:r>
              <a:rPr lang="en-IE" altLang="en-US" dirty="0" err="1" smtClean="0">
                <a:latin typeface="Calibri" pitchFamily="34" charset="0"/>
              </a:rPr>
              <a:t>Ivers</a:t>
            </a:r>
            <a:r>
              <a:rPr lang="en-IE" altLang="en-US" dirty="0" smtClean="0">
                <a:latin typeface="Calibri" pitchFamily="34" charset="0"/>
              </a:rPr>
              <a:t>, J., </a:t>
            </a:r>
            <a:r>
              <a:rPr lang="en-IE" altLang="en-US" dirty="0" err="1" smtClean="0">
                <a:latin typeface="Calibri" pitchFamily="34" charset="0"/>
              </a:rPr>
              <a:t>McLoughlin</a:t>
            </a:r>
            <a:r>
              <a:rPr lang="en-IE" altLang="en-US" dirty="0" smtClean="0">
                <a:latin typeface="Calibri" pitchFamily="34" charset="0"/>
              </a:rPr>
              <a:t>, V &amp; </a:t>
            </a:r>
            <a:r>
              <a:rPr lang="en-IE" altLang="en-US" dirty="0" err="1" smtClean="0">
                <a:latin typeface="Calibri" pitchFamily="34" charset="0"/>
              </a:rPr>
              <a:t>Downes</a:t>
            </a:r>
            <a:r>
              <a:rPr lang="en-IE" altLang="en-US" dirty="0" smtClean="0">
                <a:latin typeface="Calibri" pitchFamily="34" charset="0"/>
              </a:rPr>
              <a:t>, P. (2010). </a:t>
            </a:r>
            <a:r>
              <a:rPr lang="en-IE" altLang="en-US" i="1" dirty="0" smtClean="0">
                <a:latin typeface="Calibri" pitchFamily="34" charset="0"/>
              </a:rPr>
              <a:t>Current Steps and Future Horizons for </a:t>
            </a:r>
            <a:r>
              <a:rPr lang="en-IE" altLang="en-US" i="1" dirty="0" err="1" smtClean="0">
                <a:latin typeface="Calibri" pitchFamily="34" charset="0"/>
              </a:rPr>
              <a:t>CASPr</a:t>
            </a:r>
            <a:r>
              <a:rPr lang="en-IE" altLang="en-US" dirty="0" smtClean="0">
                <a:latin typeface="Calibri" pitchFamily="34" charset="0"/>
              </a:rPr>
              <a:t>: </a:t>
            </a:r>
            <a:r>
              <a:rPr lang="en-IE" altLang="en-US" i="1" dirty="0" smtClean="0">
                <a:latin typeface="Calibri" pitchFamily="34" charset="0"/>
              </a:rPr>
              <a:t>Review of </a:t>
            </a:r>
            <a:r>
              <a:rPr lang="en-IE" altLang="en-US" i="1" dirty="0" err="1" smtClean="0">
                <a:latin typeface="Calibri" pitchFamily="34" charset="0"/>
              </a:rPr>
              <a:t>CASPr</a:t>
            </a:r>
            <a:r>
              <a:rPr lang="en-IE" altLang="en-US" i="1" dirty="0" smtClean="0">
                <a:latin typeface="Calibri" pitchFamily="34" charset="0"/>
              </a:rPr>
              <a:t> North-East Inner City After Schools Project. </a:t>
            </a:r>
            <a:r>
              <a:rPr lang="en-IE" altLang="en-US" i="1" dirty="0" err="1" smtClean="0">
                <a:latin typeface="Calibri" pitchFamily="34" charset="0"/>
              </a:rPr>
              <a:t>CASPr</a:t>
            </a:r>
            <a:r>
              <a:rPr lang="en-IE" altLang="en-US" i="1" dirty="0" smtClean="0">
                <a:latin typeface="Calibri" pitchFamily="34" charset="0"/>
              </a:rPr>
              <a:t>: Dublin</a:t>
            </a:r>
            <a:r>
              <a:rPr lang="en-US" altLang="en-US" dirty="0" smtClean="0">
                <a:latin typeface="Calibri" pitchFamily="34" charset="0"/>
              </a:rPr>
              <a:t> </a:t>
            </a:r>
          </a:p>
        </p:txBody>
      </p:sp>
      <p:sp>
        <p:nvSpPr>
          <p:cNvPr id="4" name="Rectangle 3"/>
          <p:cNvSpPr/>
          <p:nvPr/>
        </p:nvSpPr>
        <p:spPr>
          <a:xfrm>
            <a:off x="179512" y="0"/>
            <a:ext cx="6678488" cy="923330"/>
          </a:xfrm>
          <a:prstGeom prst="rect">
            <a:avLst/>
          </a:prstGeom>
        </p:spPr>
        <p:txBody>
          <a:bodyPr wrap="square">
            <a:spAutoFit/>
          </a:bodyPr>
          <a:lstStyle/>
          <a:p>
            <a:r>
              <a:rPr lang="en-IE" dirty="0" err="1" smtClean="0"/>
              <a:t>Ivers</a:t>
            </a:r>
            <a:r>
              <a:rPr lang="en-IE" dirty="0" smtClean="0"/>
              <a:t>, J. &amp; </a:t>
            </a:r>
            <a:r>
              <a:rPr lang="en-IE" dirty="0" err="1" smtClean="0"/>
              <a:t>Downes</a:t>
            </a:r>
            <a:r>
              <a:rPr lang="en-IE" dirty="0" smtClean="0"/>
              <a:t>, P (2012). A phenomenological reinterpretation of Horner's fear of success in terms of social class.</a:t>
            </a:r>
            <a:r>
              <a:rPr lang="en-IE" i="1" dirty="0" smtClean="0"/>
              <a:t> European Journal of Psychology of Education</a:t>
            </a:r>
            <a:r>
              <a:rPr lang="en-IE" dirty="0" smtClean="0"/>
              <a:t>, </a:t>
            </a:r>
            <a:r>
              <a:rPr lang="en-IE" dirty="0" err="1" smtClean="0"/>
              <a:t>Vol</a:t>
            </a:r>
            <a:r>
              <a:rPr lang="en-IE" dirty="0" smtClean="0"/>
              <a:t> 27, Number 3, 369-388</a:t>
            </a:r>
            <a:r>
              <a:rPr lang="en-IE" b="1" dirty="0" smtClean="0"/>
              <a:t> </a:t>
            </a:r>
            <a:endParaRPr lang="en-IE" dirty="0"/>
          </a:p>
        </p:txBody>
      </p:sp>
    </p:spTree>
    <p:extLst>
      <p:ext uri="{BB962C8B-B14F-4D97-AF65-F5344CB8AC3E}">
        <p14:creationId xmlns:p14="http://schemas.microsoft.com/office/powerpoint/2010/main" val="8985801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6606480" cy="4108817"/>
          </a:xfrm>
          <a:prstGeom prst="rect">
            <a:avLst/>
          </a:prstGeom>
        </p:spPr>
        <p:txBody>
          <a:bodyPr wrap="square">
            <a:spAutoFit/>
          </a:bodyPr>
          <a:lstStyle/>
          <a:p>
            <a:r>
              <a:rPr lang="et-EE" dirty="0" smtClean="0"/>
              <a:t>K</a:t>
            </a:r>
            <a:r>
              <a:rPr lang="en-IE" dirty="0" err="1" smtClean="0"/>
              <a:t>ello</a:t>
            </a:r>
            <a:r>
              <a:rPr lang="et-EE" dirty="0" smtClean="0"/>
              <a:t>, K, M</a:t>
            </a:r>
            <a:r>
              <a:rPr lang="en-IE" dirty="0" err="1" smtClean="0"/>
              <a:t>aso</a:t>
            </a:r>
            <a:r>
              <a:rPr lang="et-EE" dirty="0" smtClean="0"/>
              <a:t>, A &amp; J</a:t>
            </a:r>
            <a:r>
              <a:rPr lang="en-IE" dirty="0" err="1" smtClean="0"/>
              <a:t>akobson</a:t>
            </a:r>
            <a:r>
              <a:rPr lang="et-EE" dirty="0" smtClean="0"/>
              <a:t>, V. (2011) A summary report of the research project   </a:t>
            </a:r>
            <a:r>
              <a:rPr lang="et-EE" i="1" dirty="0" smtClean="0"/>
              <a:t>Russian Child in Estonian General Education School</a:t>
            </a:r>
            <a:r>
              <a:rPr lang="et-EE" dirty="0" smtClean="0"/>
              <a:t> (Tartu, Tartu Ulikool)</a:t>
            </a:r>
            <a:endParaRPr lang="en-IE" dirty="0" smtClean="0"/>
          </a:p>
          <a:p>
            <a:r>
              <a:rPr lang="en-US" dirty="0" smtClean="0"/>
              <a:t>Kelly, A.V. (1999). </a:t>
            </a:r>
            <a:r>
              <a:rPr lang="en-US" i="1" dirty="0" smtClean="0"/>
              <a:t>The curriculum: Theory and practice</a:t>
            </a:r>
            <a:r>
              <a:rPr lang="en-US" dirty="0" smtClean="0"/>
              <a:t>. London: Paul Chapman Publishing Ltd.</a:t>
            </a:r>
            <a:endParaRPr lang="en-IE" dirty="0" smtClean="0"/>
          </a:p>
          <a:p>
            <a:pPr>
              <a:lnSpc>
                <a:spcPct val="125000"/>
              </a:lnSpc>
            </a:pPr>
            <a:r>
              <a:rPr lang="en-IE" altLang="en-US" dirty="0" smtClean="0">
                <a:latin typeface="Calibri" pitchFamily="34" charset="0"/>
              </a:rPr>
              <a:t>Kowalski, N.A., &amp; Allen, R.P., (1995). School sleep lag is less but persists with a very late starting high school. </a:t>
            </a:r>
            <a:r>
              <a:rPr lang="en-IE" altLang="en-US" i="1" dirty="0" smtClean="0">
                <a:latin typeface="Calibri" pitchFamily="34" charset="0"/>
              </a:rPr>
              <a:t>Sleep Research 24, </a:t>
            </a:r>
            <a:r>
              <a:rPr lang="en-IE" altLang="en-US" dirty="0" smtClean="0">
                <a:latin typeface="Calibri" pitchFamily="34" charset="0"/>
              </a:rPr>
              <a:t>124</a:t>
            </a:r>
            <a:endParaRPr lang="en-US" altLang="en-US" dirty="0" smtClean="0">
              <a:latin typeface="Calibri" pitchFamily="34" charset="0"/>
            </a:endParaRPr>
          </a:p>
          <a:p>
            <a:r>
              <a:rPr lang="en-GB" dirty="0" smtClean="0"/>
              <a:t>Kessler, R. (2009). Identifying and screening for psychological and </a:t>
            </a:r>
            <a:r>
              <a:rPr lang="en-GB" dirty="0" err="1" smtClean="0"/>
              <a:t>comorbid</a:t>
            </a:r>
            <a:r>
              <a:rPr lang="en-GB" dirty="0" smtClean="0"/>
              <a:t> medical and psychological disorders in medical settings. </a:t>
            </a:r>
            <a:r>
              <a:rPr lang="en-GB" i="1" dirty="0" smtClean="0"/>
              <a:t>Journal of Clinical Psychology</a:t>
            </a:r>
            <a:r>
              <a:rPr lang="en-GB" dirty="0" smtClean="0"/>
              <a:t>, 65(3), 253–267.</a:t>
            </a:r>
          </a:p>
          <a:p>
            <a:r>
              <a:rPr lang="en-US" dirty="0" err="1" smtClean="0"/>
              <a:t>Kozlovskiy</a:t>
            </a:r>
            <a:r>
              <a:rPr lang="en-US" dirty="0" smtClean="0"/>
              <a:t>, V.,  </a:t>
            </a:r>
            <a:r>
              <a:rPr lang="en-US" dirty="0" err="1" smtClean="0"/>
              <a:t>Khokhlova</a:t>
            </a:r>
            <a:r>
              <a:rPr lang="en-US" dirty="0" smtClean="0"/>
              <a:t>, A.,  </a:t>
            </a:r>
            <a:r>
              <a:rPr lang="en-US" dirty="0" err="1" smtClean="0"/>
              <a:t>Veits</a:t>
            </a:r>
            <a:r>
              <a:rPr lang="en-US" dirty="0" smtClean="0"/>
              <a:t>, M. (2010). The role of Russian educational institutions in the promotion of access for adults to formal education</a:t>
            </a:r>
          </a:p>
          <a:p>
            <a:endParaRPr lang="en-US" dirty="0"/>
          </a:p>
        </p:txBody>
      </p:sp>
      <p:sp>
        <p:nvSpPr>
          <p:cNvPr id="3" name="Rectangle 2"/>
          <p:cNvSpPr/>
          <p:nvPr/>
        </p:nvSpPr>
        <p:spPr>
          <a:xfrm>
            <a:off x="251520" y="3933056"/>
            <a:ext cx="7056784" cy="2862322"/>
          </a:xfrm>
          <a:prstGeom prst="rect">
            <a:avLst/>
          </a:prstGeom>
        </p:spPr>
        <p:txBody>
          <a:bodyPr wrap="square">
            <a:spAutoFit/>
          </a:bodyPr>
          <a:lstStyle/>
          <a:p>
            <a:r>
              <a:rPr lang="en-IE" dirty="0" err="1" smtClean="0"/>
              <a:t>Lacey</a:t>
            </a:r>
            <a:r>
              <a:rPr lang="en-IE" dirty="0" smtClean="0"/>
              <a:t>, A., &amp; Cornell, D. (2011, August). </a:t>
            </a:r>
            <a:r>
              <a:rPr lang="en-IE" i="1" dirty="0" smtClean="0"/>
              <a:t>The impact of bullying climate on </a:t>
            </a:r>
            <a:r>
              <a:rPr lang="en-IE" i="1" dirty="0" err="1" smtClean="0"/>
              <a:t>schoolwide</a:t>
            </a:r>
            <a:r>
              <a:rPr lang="en-IE" i="1" dirty="0" smtClean="0"/>
              <a:t> academic performance</a:t>
            </a:r>
            <a:r>
              <a:rPr lang="en-IE" dirty="0" smtClean="0"/>
              <a:t>. Poster presented at the 119th Annual Convention of the American Psychological Association, Washington, DC.</a:t>
            </a:r>
          </a:p>
          <a:p>
            <a:r>
              <a:rPr lang="en-IE" dirty="0" smtClean="0"/>
              <a:t>Ladd, G. W., Birch, S. H., &amp; </a:t>
            </a:r>
            <a:r>
              <a:rPr lang="en-IE" dirty="0" err="1" smtClean="0"/>
              <a:t>Buhs</a:t>
            </a:r>
            <a:r>
              <a:rPr lang="en-IE" dirty="0" smtClean="0"/>
              <a:t>, E. S. (1999). Children’s social and scholastic lives in kindergarten: Related spheres of influence? </a:t>
            </a:r>
            <a:r>
              <a:rPr lang="en-IE" i="1" dirty="0" smtClean="0"/>
              <a:t>Child Development, 70, </a:t>
            </a:r>
            <a:r>
              <a:rPr lang="en-IE" dirty="0" smtClean="0"/>
              <a:t>1373–1400. </a:t>
            </a:r>
          </a:p>
          <a:p>
            <a:r>
              <a:rPr lang="en-IE" dirty="0" err="1" smtClean="0"/>
              <a:t>Lauristin</a:t>
            </a:r>
            <a:r>
              <a:rPr lang="en-IE" dirty="0" smtClean="0"/>
              <a:t>, M., </a:t>
            </a:r>
            <a:r>
              <a:rPr lang="en-IE" dirty="0" err="1" smtClean="0"/>
              <a:t>Kaal</a:t>
            </a:r>
            <a:r>
              <a:rPr lang="en-IE" dirty="0" smtClean="0"/>
              <a:t>, E., </a:t>
            </a:r>
            <a:r>
              <a:rPr lang="en-IE" dirty="0" err="1" smtClean="0"/>
              <a:t>Kirss</a:t>
            </a:r>
            <a:r>
              <a:rPr lang="en-IE" dirty="0" smtClean="0"/>
              <a:t>, L., </a:t>
            </a:r>
            <a:r>
              <a:rPr lang="en-IE" dirty="0" err="1" smtClean="0"/>
              <a:t>Kriger</a:t>
            </a:r>
            <a:r>
              <a:rPr lang="en-IE" dirty="0" smtClean="0"/>
              <a:t>, T., </a:t>
            </a:r>
            <a:r>
              <a:rPr lang="en-IE" dirty="0" err="1" smtClean="0"/>
              <a:t>Masso</a:t>
            </a:r>
            <a:r>
              <a:rPr lang="en-IE" dirty="0" smtClean="0"/>
              <a:t>, A., </a:t>
            </a:r>
            <a:r>
              <a:rPr lang="en-IE" dirty="0" err="1" smtClean="0"/>
              <a:t>Nurmela</a:t>
            </a:r>
            <a:r>
              <a:rPr lang="en-IE" dirty="0" smtClean="0"/>
              <a:t>, K., </a:t>
            </a:r>
            <a:r>
              <a:rPr lang="en-IE" dirty="0" err="1" smtClean="0"/>
              <a:t>Seppel</a:t>
            </a:r>
            <a:r>
              <a:rPr lang="en-IE" dirty="0" smtClean="0"/>
              <a:t>, K., </a:t>
            </a:r>
            <a:r>
              <a:rPr lang="en-IE" dirty="0" err="1" smtClean="0"/>
              <a:t>Tammaru</a:t>
            </a:r>
            <a:r>
              <a:rPr lang="en-IE" dirty="0" smtClean="0"/>
              <a:t>, T., </a:t>
            </a:r>
            <a:r>
              <a:rPr lang="en-IE" dirty="0" err="1" smtClean="0"/>
              <a:t>Uus</a:t>
            </a:r>
            <a:r>
              <a:rPr lang="en-IE" dirty="0" smtClean="0"/>
              <a:t>, M., </a:t>
            </a:r>
            <a:r>
              <a:rPr lang="en-IE" dirty="0" err="1" smtClean="0"/>
              <a:t>Vihalemm</a:t>
            </a:r>
            <a:r>
              <a:rPr lang="en-IE" dirty="0" smtClean="0"/>
              <a:t>, P. &amp; </a:t>
            </a:r>
            <a:r>
              <a:rPr lang="en-IE" dirty="0" err="1" smtClean="0"/>
              <a:t>Vihalemm</a:t>
            </a:r>
            <a:r>
              <a:rPr lang="en-IE" dirty="0" smtClean="0"/>
              <a:t>, T. (2011). Estonian Integration Monitoring 2011. Tartu: AS </a:t>
            </a:r>
            <a:r>
              <a:rPr lang="en-IE" dirty="0" err="1" smtClean="0"/>
              <a:t>Emor</a:t>
            </a:r>
            <a:r>
              <a:rPr lang="en-IE" dirty="0" smtClean="0"/>
              <a:t>, Praxis </a:t>
            </a:r>
            <a:r>
              <a:rPr lang="en-IE" dirty="0" err="1" smtClean="0"/>
              <a:t>Center</a:t>
            </a:r>
            <a:r>
              <a:rPr lang="en-IE" dirty="0" smtClean="0"/>
              <a:t> for Policy Studies, University of Tartu</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84976" cy="6186309"/>
          </a:xfrm>
          <a:prstGeom prst="rect">
            <a:avLst/>
          </a:prstGeom>
        </p:spPr>
        <p:txBody>
          <a:bodyPr wrap="square">
            <a:spAutoFit/>
          </a:bodyPr>
          <a:lstStyle/>
          <a:p>
            <a:endParaRPr lang="en-US" dirty="0" smtClean="0"/>
          </a:p>
          <a:p>
            <a:endParaRPr lang="en-US" dirty="0" smtClean="0"/>
          </a:p>
          <a:p>
            <a:r>
              <a:rPr lang="en-US" dirty="0" err="1" smtClean="0"/>
              <a:t>MacDevitt</a:t>
            </a:r>
            <a:r>
              <a:rPr lang="en-US" dirty="0"/>
              <a:t>, D. (1998).  Measures to combat early school leaving in EU countries. </a:t>
            </a:r>
            <a:r>
              <a:rPr lang="nb-NO" dirty="0"/>
              <a:t>In Boldt, S., Devine, B., MacDevitt, D &amp; Morgan, M. (Eds.) pp. 41-77. </a:t>
            </a:r>
            <a:r>
              <a:rPr lang="en-US" i="1" dirty="0"/>
              <a:t>Educational disadvantage and early school leaving.</a:t>
            </a:r>
            <a:r>
              <a:rPr lang="en-US" dirty="0"/>
              <a:t> Dublin: Combat </a:t>
            </a:r>
            <a:r>
              <a:rPr lang="en-US" dirty="0" smtClean="0"/>
              <a:t>Poverty Agency</a:t>
            </a:r>
          </a:p>
          <a:p>
            <a:r>
              <a:rPr lang="en-IE" dirty="0" err="1" smtClean="0"/>
              <a:t>Magri</a:t>
            </a:r>
            <a:r>
              <a:rPr lang="en-IE" dirty="0" smtClean="0"/>
              <a:t> J. C. (2009) </a:t>
            </a:r>
            <a:r>
              <a:rPr lang="en-IE" i="1" dirty="0" smtClean="0"/>
              <a:t>Voices of the Excluded!</a:t>
            </a:r>
            <a:r>
              <a:rPr lang="en-IE" dirty="0" smtClean="0"/>
              <a:t> Unpublished Masters of Education thesis (</a:t>
            </a:r>
            <a:r>
              <a:rPr lang="en-IE" dirty="0" err="1" smtClean="0"/>
              <a:t>Msida</a:t>
            </a:r>
            <a:r>
              <a:rPr lang="en-IE" dirty="0" smtClean="0"/>
              <a:t>, University of Malta).</a:t>
            </a:r>
            <a:endParaRPr lang="en-IE" dirty="0"/>
          </a:p>
          <a:p>
            <a:r>
              <a:rPr lang="en-IE" dirty="0" err="1" smtClean="0"/>
              <a:t>Markussen</a:t>
            </a:r>
            <a:r>
              <a:rPr lang="en-IE" dirty="0"/>
              <a:t>, E., </a:t>
            </a:r>
            <a:r>
              <a:rPr lang="en-IE" dirty="0" err="1"/>
              <a:t>Frøseth</a:t>
            </a:r>
            <a:r>
              <a:rPr lang="en-IE" dirty="0"/>
              <a:t>, M. W.  &amp; Sandberg, N. (2011). Reaching for the unreachable: identifying factors predicting early school leaving and non-completion in Norwegian upper secondary education. </a:t>
            </a:r>
            <a:r>
              <a:rPr lang="en-IE" i="1" dirty="0"/>
              <a:t>Scandinavian Journal of Educational Research 55, </a:t>
            </a:r>
            <a:r>
              <a:rPr lang="en-IE" dirty="0"/>
              <a:t>3,  225-253.</a:t>
            </a:r>
          </a:p>
          <a:p>
            <a:r>
              <a:rPr lang="en-IE" dirty="0"/>
              <a:t>Meehan, B. T., Hughes, J. N., &amp; Cavell, T. A. (2003). </a:t>
            </a:r>
            <a:r>
              <a:rPr lang="en-IE" dirty="0" smtClean="0"/>
              <a:t>Teacher–student relationships </a:t>
            </a:r>
            <a:r>
              <a:rPr lang="en-IE" dirty="0"/>
              <a:t>as compensatory resources for aggressive children. </a:t>
            </a:r>
            <a:r>
              <a:rPr lang="en-IE" i="1" dirty="0" smtClean="0"/>
              <a:t>Child Development</a:t>
            </a:r>
            <a:r>
              <a:rPr lang="en-IE" i="1" dirty="0"/>
              <a:t>, 74, </a:t>
            </a:r>
            <a:r>
              <a:rPr lang="en-IE" dirty="0"/>
              <a:t>1145–1157. </a:t>
            </a:r>
          </a:p>
          <a:p>
            <a:r>
              <a:rPr lang="en-IE" dirty="0"/>
              <a:t>Mehta, S., Cornell, D., Fan, X., &amp; Gregory, A. (in press). Bullying </a:t>
            </a:r>
            <a:r>
              <a:rPr lang="en-IE" dirty="0" smtClean="0"/>
              <a:t>climate and </a:t>
            </a:r>
            <a:r>
              <a:rPr lang="en-IE" dirty="0"/>
              <a:t>school engagement in ninth grade students. </a:t>
            </a:r>
            <a:r>
              <a:rPr lang="en-IE" i="1" dirty="0"/>
              <a:t>Journal of </a:t>
            </a:r>
            <a:r>
              <a:rPr lang="en-IE" i="1" dirty="0" smtClean="0"/>
              <a:t>School Health</a:t>
            </a:r>
            <a:r>
              <a:rPr lang="en-IE" dirty="0"/>
              <a:t>.</a:t>
            </a:r>
          </a:p>
          <a:p>
            <a:r>
              <a:rPr lang="en-IE" dirty="0" smtClean="0"/>
              <a:t>Millar</a:t>
            </a:r>
            <a:r>
              <a:rPr lang="en-IE" dirty="0"/>
              <a:t>, D. (2010). </a:t>
            </a:r>
            <a:r>
              <a:rPr lang="en-IE" i="1" dirty="0"/>
              <a:t>Analysis of school attendance data in primary and post primary school, 2006/7 and 2007/8. </a:t>
            </a:r>
            <a:r>
              <a:rPr lang="en-IE" dirty="0"/>
              <a:t>Dublin: </a:t>
            </a:r>
            <a:r>
              <a:rPr lang="en-IE" dirty="0" smtClean="0"/>
              <a:t>ERC/NEWB</a:t>
            </a:r>
          </a:p>
          <a:p>
            <a:r>
              <a:rPr lang="en-US" dirty="0" err="1" smtClean="0"/>
              <a:t>Mellin</a:t>
            </a:r>
            <a:r>
              <a:rPr lang="en-US" dirty="0" smtClean="0"/>
              <a:t>, EA., </a:t>
            </a:r>
            <a:r>
              <a:rPr lang="en-US" dirty="0" err="1" smtClean="0"/>
              <a:t>Weist</a:t>
            </a:r>
            <a:r>
              <a:rPr lang="en-US" dirty="0" smtClean="0"/>
              <a:t>, MD.(2011). Exploring School Mental Health Collaboration in an Urban</a:t>
            </a:r>
          </a:p>
          <a:p>
            <a:r>
              <a:rPr lang="en-US" dirty="0" smtClean="0"/>
              <a:t>Community: A Social Capital Perspective. </a:t>
            </a:r>
            <a:r>
              <a:rPr lang="en-US" i="1" dirty="0" smtClean="0"/>
              <a:t>School Mental Health 3:81–92</a:t>
            </a:r>
          </a:p>
          <a:p>
            <a:r>
              <a:rPr lang="en-IE" dirty="0" smtClean="0"/>
              <a:t>Morin, A. J. S., </a:t>
            </a:r>
            <a:r>
              <a:rPr lang="en-IE" dirty="0" err="1" smtClean="0"/>
              <a:t>Janosz</a:t>
            </a:r>
            <a:r>
              <a:rPr lang="en-IE" dirty="0" smtClean="0"/>
              <a:t>, M., &amp; </a:t>
            </a:r>
            <a:r>
              <a:rPr lang="en-IE" dirty="0" err="1" smtClean="0"/>
              <a:t>Larivée</a:t>
            </a:r>
            <a:r>
              <a:rPr lang="en-IE" dirty="0" smtClean="0"/>
              <a:t>, S. (2010). The Montreal Adolescent Depression Development Project (MADDP): School life and depression following high school transition. </a:t>
            </a:r>
            <a:r>
              <a:rPr lang="en-IE" i="1" dirty="0" smtClean="0"/>
              <a:t>Psychiatry Research Journal, 1, </a:t>
            </a:r>
            <a:r>
              <a:rPr lang="en-IE" dirty="0" smtClean="0"/>
              <a:t>183–232</a:t>
            </a:r>
          </a:p>
          <a:p>
            <a:endParaRPr lang="en-IE" dirty="0" smtClean="0"/>
          </a:p>
        </p:txBody>
      </p:sp>
      <p:sp>
        <p:nvSpPr>
          <p:cNvPr id="3" name="Rectangle 2"/>
          <p:cNvSpPr/>
          <p:nvPr/>
        </p:nvSpPr>
        <p:spPr>
          <a:xfrm>
            <a:off x="251520" y="0"/>
            <a:ext cx="6606480" cy="1477328"/>
          </a:xfrm>
          <a:prstGeom prst="rect">
            <a:avLst/>
          </a:prstGeom>
        </p:spPr>
        <p:txBody>
          <a:bodyPr wrap="square">
            <a:spAutoFit/>
          </a:bodyPr>
          <a:lstStyle/>
          <a:p>
            <a:r>
              <a:rPr lang="en-IE" dirty="0" smtClean="0"/>
              <a:t>Lee, T., Cornell, D., Gregory, A., &amp; Fan, X. (2011). High suspension schools and dropout rates for black and white students. </a:t>
            </a:r>
            <a:r>
              <a:rPr lang="en-IE" i="1" dirty="0" smtClean="0"/>
              <a:t>Education and Treatment of Children, 34, </a:t>
            </a:r>
            <a:r>
              <a:rPr lang="en-IE" dirty="0" smtClean="0"/>
              <a:t>167–192. </a:t>
            </a:r>
          </a:p>
          <a:p>
            <a:endParaRPr lang="en-IE" dirty="0" smtClean="0"/>
          </a:p>
          <a:p>
            <a:endParaRPr lang="en-IE" dirty="0"/>
          </a:p>
        </p:txBody>
      </p:sp>
    </p:spTree>
    <p:extLst>
      <p:ext uri="{BB962C8B-B14F-4D97-AF65-F5344CB8AC3E}">
        <p14:creationId xmlns:p14="http://schemas.microsoft.com/office/powerpoint/2010/main" val="2247485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640"/>
            <a:ext cx="8784976" cy="3231654"/>
          </a:xfrm>
          <a:prstGeom prst="rect">
            <a:avLst/>
          </a:prstGeom>
        </p:spPr>
        <p:txBody>
          <a:bodyPr wrap="square">
            <a:spAutoFit/>
          </a:bodyPr>
          <a:lstStyle/>
          <a:p>
            <a:r>
              <a:rPr lang="en-US" sz="2400" dirty="0"/>
              <a:t>A </a:t>
            </a:r>
            <a:r>
              <a:rPr lang="en-US" sz="2000" dirty="0"/>
              <a:t>school principal from the Estonian national report</a:t>
            </a:r>
            <a:r>
              <a:rPr lang="en-US" sz="2000" dirty="0" smtClean="0"/>
              <a:t>:</a:t>
            </a:r>
          </a:p>
          <a:p>
            <a:endParaRPr lang="en-US" sz="2000" dirty="0"/>
          </a:p>
          <a:p>
            <a:r>
              <a:rPr lang="en-US" sz="2000" i="1" dirty="0" smtClean="0"/>
              <a:t>“schools </a:t>
            </a:r>
            <a:r>
              <a:rPr lang="en-US" sz="2000" i="1" dirty="0"/>
              <a:t>can create circumstances where unwanted students feel that they have to leave… and they do</a:t>
            </a:r>
            <a:r>
              <a:rPr lang="en-US" sz="2000" i="1" dirty="0" smtClean="0"/>
              <a:t>...” </a:t>
            </a:r>
            <a:r>
              <a:rPr lang="en-US" sz="2000" dirty="0"/>
              <a:t>(Tamm &amp; Saar 2010, in </a:t>
            </a:r>
            <a:r>
              <a:rPr lang="en-US" sz="2000" dirty="0" err="1"/>
              <a:t>Downes</a:t>
            </a:r>
            <a:r>
              <a:rPr lang="en-US" sz="2000" dirty="0"/>
              <a:t> 2011).</a:t>
            </a:r>
          </a:p>
          <a:p>
            <a:endParaRPr lang="en-US" sz="2000" dirty="0" smtClean="0"/>
          </a:p>
          <a:p>
            <a:r>
              <a:rPr lang="en-US" sz="2000" dirty="0" smtClean="0"/>
              <a:t>The </a:t>
            </a:r>
            <a:r>
              <a:rPr lang="en-US" sz="2000" dirty="0"/>
              <a:t>secondary education system in Lithuania according to a school management representative</a:t>
            </a:r>
            <a:r>
              <a:rPr lang="en-US" sz="2000" dirty="0" smtClean="0"/>
              <a:t>:</a:t>
            </a:r>
            <a:r>
              <a:rPr lang="en-US" sz="2000" i="1" dirty="0" smtClean="0"/>
              <a:t>“</a:t>
            </a:r>
            <a:r>
              <a:rPr lang="en-US" sz="2000" i="1" dirty="0"/>
              <a:t>The attitudes towards students have to change and then they will feel better at schools. [...] at the moment students are selected under the criteria „good“ and „bad“ and those who get the „bad“ label do not want to stay at such school – they leave </a:t>
            </a:r>
            <a:r>
              <a:rPr lang="en-US" sz="2000" i="1" dirty="0" smtClean="0"/>
              <a:t>it</a:t>
            </a:r>
            <a:r>
              <a:rPr lang="en-US" sz="2000" dirty="0" smtClean="0"/>
              <a:t>” </a:t>
            </a:r>
            <a:r>
              <a:rPr lang="en-US" sz="2000" dirty="0"/>
              <a:t>(</a:t>
            </a:r>
            <a:r>
              <a:rPr lang="en-US" sz="2000" dirty="0" err="1"/>
              <a:t>Taljunaite</a:t>
            </a:r>
            <a:r>
              <a:rPr lang="en-US" sz="2000" dirty="0"/>
              <a:t> et al 2010, in </a:t>
            </a:r>
            <a:r>
              <a:rPr lang="en-US" sz="2000" dirty="0" err="1"/>
              <a:t>Downes</a:t>
            </a:r>
            <a:r>
              <a:rPr lang="en-US" sz="2000" dirty="0"/>
              <a:t> 2011)</a:t>
            </a:r>
          </a:p>
        </p:txBody>
      </p:sp>
      <p:sp>
        <p:nvSpPr>
          <p:cNvPr id="3" name="Rectangle 2"/>
          <p:cNvSpPr/>
          <p:nvPr/>
        </p:nvSpPr>
        <p:spPr>
          <a:xfrm>
            <a:off x="251520" y="4797152"/>
            <a:ext cx="6678488" cy="1477328"/>
          </a:xfrm>
          <a:prstGeom prst="rect">
            <a:avLst/>
          </a:prstGeom>
        </p:spPr>
        <p:txBody>
          <a:bodyPr wrap="square">
            <a:spAutoFit/>
          </a:bodyPr>
          <a:lstStyle/>
          <a:p>
            <a:r>
              <a:rPr lang="en-IE" dirty="0" smtClean="0"/>
              <a:t>Strategies and approaches to achieve a positive developmental atmosphere in schools are recommended for pre- and in-service teacher training  (</a:t>
            </a:r>
            <a:r>
              <a:rPr lang="en-IE" dirty="0" err="1" smtClean="0"/>
              <a:t>Jourdan</a:t>
            </a:r>
            <a:r>
              <a:rPr lang="en-IE" dirty="0" smtClean="0"/>
              <a:t> et al. 2008).</a:t>
            </a:r>
          </a:p>
          <a:p>
            <a:endParaRPr lang="en-IE" dirty="0" smtClean="0"/>
          </a:p>
          <a:p>
            <a:endParaRPr lang="en-IE" dirty="0" smtClean="0"/>
          </a:p>
        </p:txBody>
      </p:sp>
      <p:sp>
        <p:nvSpPr>
          <p:cNvPr id="6" name="Rectangle 5"/>
          <p:cNvSpPr/>
          <p:nvPr/>
        </p:nvSpPr>
        <p:spPr>
          <a:xfrm>
            <a:off x="251520" y="3501008"/>
            <a:ext cx="6606480" cy="1200329"/>
          </a:xfrm>
          <a:prstGeom prst="rect">
            <a:avLst/>
          </a:prstGeom>
        </p:spPr>
        <p:txBody>
          <a:bodyPr wrap="square">
            <a:spAutoFit/>
          </a:bodyPr>
          <a:lstStyle/>
          <a:p>
            <a:r>
              <a:rPr lang="en-IE" dirty="0" smtClean="0"/>
              <a:t>A positive school climate can be created at classroom and school levels. In the classroom, teachers must be adequately prepared and motivated to meet students’ needs through sensitive and responsive pedagogical interactions (</a:t>
            </a:r>
            <a:r>
              <a:rPr lang="en-IE" dirty="0" err="1" smtClean="0"/>
              <a:t>Danielsen</a:t>
            </a:r>
            <a:r>
              <a:rPr lang="en-IE" dirty="0" smtClean="0"/>
              <a:t> et al 2010).</a:t>
            </a:r>
            <a:endParaRPr lang="en-IE" dirty="0"/>
          </a:p>
        </p:txBody>
      </p:sp>
    </p:spTree>
    <p:extLst>
      <p:ext uri="{BB962C8B-B14F-4D97-AF65-F5344CB8AC3E}">
        <p14:creationId xmlns:p14="http://schemas.microsoft.com/office/powerpoint/2010/main" val="294930999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0"/>
            <a:ext cx="8928992" cy="7294305"/>
          </a:xfrm>
          <a:prstGeom prst="rect">
            <a:avLst/>
          </a:prstGeom>
        </p:spPr>
        <p:txBody>
          <a:bodyPr wrap="square">
            <a:spAutoFit/>
          </a:bodyPr>
          <a:lstStyle/>
          <a:p>
            <a:endParaRPr lang="en-US" altLang="en-US" dirty="0" smtClean="0">
              <a:latin typeface="Calibri" pitchFamily="34" charset="0"/>
            </a:endParaRPr>
          </a:p>
          <a:p>
            <a:r>
              <a:rPr lang="en-US" altLang="en-US" dirty="0" smtClean="0">
                <a:latin typeface="Calibri" pitchFamily="34" charset="0"/>
              </a:rPr>
              <a:t>O'Connell</a:t>
            </a:r>
            <a:r>
              <a:rPr lang="en-US" altLang="en-US" dirty="0">
                <a:latin typeface="Calibri" pitchFamily="34" charset="0"/>
              </a:rPr>
              <a:t>, M. and Sheikh, H. (2009). 'Non-cognitive abilities and early school dropout: longitudinal evidence from NELS'. </a:t>
            </a:r>
            <a:r>
              <a:rPr lang="en-US" altLang="en-US" i="1" dirty="0">
                <a:latin typeface="Calibri" pitchFamily="34" charset="0"/>
              </a:rPr>
              <a:t>Educational Studies</a:t>
            </a:r>
            <a:r>
              <a:rPr lang="en-US" altLang="en-US" dirty="0">
                <a:latin typeface="Calibri" pitchFamily="34" charset="0"/>
              </a:rPr>
              <a:t>, 35 (4):475-479</a:t>
            </a:r>
          </a:p>
          <a:p>
            <a:r>
              <a:rPr lang="en-IE" dirty="0" smtClean="0"/>
              <a:t>O’Connor</a:t>
            </a:r>
            <a:r>
              <a:rPr lang="en-IE" dirty="0"/>
              <a:t>, E., &amp; McCartney, K. (2007). Examining teacher– child </a:t>
            </a:r>
            <a:r>
              <a:rPr lang="en-IE" dirty="0" smtClean="0"/>
              <a:t>relationships and </a:t>
            </a:r>
            <a:r>
              <a:rPr lang="en-IE" dirty="0"/>
              <a:t>achievement as part of an ecological model of development</a:t>
            </a:r>
            <a:r>
              <a:rPr lang="en-IE" dirty="0" smtClean="0"/>
              <a:t>. </a:t>
            </a:r>
            <a:r>
              <a:rPr lang="en-IE" i="1" dirty="0" smtClean="0"/>
              <a:t>American </a:t>
            </a:r>
            <a:r>
              <a:rPr lang="en-IE" i="1" dirty="0"/>
              <a:t>Educational Research Journal, 44, </a:t>
            </a:r>
            <a:r>
              <a:rPr lang="en-IE" dirty="0"/>
              <a:t>340–369. </a:t>
            </a:r>
            <a:endParaRPr lang="en-IE" dirty="0" smtClean="0"/>
          </a:p>
          <a:p>
            <a:r>
              <a:rPr lang="en-US" dirty="0" smtClean="0"/>
              <a:t>OECD </a:t>
            </a:r>
            <a:r>
              <a:rPr lang="en-US" dirty="0"/>
              <a:t>(2009). Creating Effective Teaching and Learning Environments: First Results from TALIS. Paris: </a:t>
            </a:r>
            <a:r>
              <a:rPr lang="en-US" dirty="0" smtClean="0"/>
              <a:t>OECD</a:t>
            </a:r>
          </a:p>
          <a:p>
            <a:r>
              <a:rPr lang="en-US" altLang="en-US" dirty="0" err="1">
                <a:latin typeface="Calibri" pitchFamily="34" charset="0"/>
              </a:rPr>
              <a:t>Oireachtas</a:t>
            </a:r>
            <a:r>
              <a:rPr lang="en-US" altLang="en-US" dirty="0">
                <a:latin typeface="Calibri" pitchFamily="34" charset="0"/>
              </a:rPr>
              <a:t> (Irish Parliament and Senate) Joint Committee on Education and Science for their study on early school leaving (2010). </a:t>
            </a:r>
            <a:r>
              <a:rPr lang="en-US" altLang="en-US" i="1" dirty="0">
                <a:latin typeface="Calibri" pitchFamily="34" charset="0"/>
              </a:rPr>
              <a:t>Staying in education : A new way forward – School and out-of-school factors protecting against early school leaving.</a:t>
            </a:r>
            <a:r>
              <a:rPr lang="en-US" altLang="en-US" dirty="0">
                <a:latin typeface="Calibri" pitchFamily="34" charset="0"/>
              </a:rPr>
              <a:t> Dublin: Government </a:t>
            </a:r>
            <a:r>
              <a:rPr lang="en-US" altLang="en-US" dirty="0" smtClean="0">
                <a:latin typeface="Calibri" pitchFamily="34" charset="0"/>
              </a:rPr>
              <a:t>Publications</a:t>
            </a:r>
          </a:p>
          <a:p>
            <a:r>
              <a:rPr lang="en-US" altLang="en-US" dirty="0" smtClean="0">
                <a:latin typeface="Calibri" pitchFamily="34" charset="0"/>
              </a:rPr>
              <a:t>Perkins, R. (2010). Students who dislike everything about school. Unpublished manuscript, Dublin</a:t>
            </a:r>
          </a:p>
          <a:p>
            <a:r>
              <a:rPr lang="en-IE" dirty="0" err="1"/>
              <a:t>Quiroga,C</a:t>
            </a:r>
            <a:r>
              <a:rPr lang="en-IE" dirty="0"/>
              <a:t>. V.,  </a:t>
            </a:r>
            <a:r>
              <a:rPr lang="en-IE" dirty="0" err="1"/>
              <a:t>Janosz</a:t>
            </a:r>
            <a:r>
              <a:rPr lang="en-IE" dirty="0"/>
              <a:t>, M &amp; </a:t>
            </a:r>
            <a:r>
              <a:rPr lang="en-IE" dirty="0" err="1"/>
              <a:t>Bisset</a:t>
            </a:r>
            <a:r>
              <a:rPr lang="en-IE" dirty="0"/>
              <a:t>, S. (2013). Early Adolescent Depression Symptoms and School Dropout: Mediating Processes Involving Self-Reported Academic Competence and Achievement. </a:t>
            </a:r>
            <a:r>
              <a:rPr lang="en-IE" i="1" dirty="0"/>
              <a:t>Journal of Educational Psychology, 105</a:t>
            </a:r>
            <a:r>
              <a:rPr lang="en-IE" dirty="0"/>
              <a:t>, No. 2, 552–560</a:t>
            </a:r>
          </a:p>
          <a:p>
            <a:r>
              <a:rPr lang="en-IE" dirty="0" err="1"/>
              <a:t>Quiroga</a:t>
            </a:r>
            <a:r>
              <a:rPr lang="en-IE" dirty="0"/>
              <a:t>, C. V., </a:t>
            </a:r>
            <a:r>
              <a:rPr lang="en-IE" dirty="0" err="1"/>
              <a:t>Janosz</a:t>
            </a:r>
            <a:r>
              <a:rPr lang="en-IE" dirty="0"/>
              <a:t>, M., Lyons, J. S., &amp; Morin, A. J. S. (2012). Grade retention and seventh-grade depression symptoms in the course of school dropout among high-risk adolescents. </a:t>
            </a:r>
            <a:r>
              <a:rPr lang="en-IE" i="1" dirty="0"/>
              <a:t>Psychology, 3, </a:t>
            </a:r>
            <a:r>
              <a:rPr lang="en-IE" dirty="0"/>
              <a:t>749–755. </a:t>
            </a:r>
          </a:p>
          <a:p>
            <a:r>
              <a:rPr lang="en-IE" dirty="0" err="1"/>
              <a:t>Reinke</a:t>
            </a:r>
            <a:r>
              <a:rPr lang="en-IE" dirty="0"/>
              <a:t>, W.M., </a:t>
            </a:r>
            <a:r>
              <a:rPr lang="en-IE" dirty="0" err="1"/>
              <a:t>Splett</a:t>
            </a:r>
            <a:r>
              <a:rPr lang="en-IE" dirty="0"/>
              <a:t>, J.D., Robeson, E.N. &amp; Offutt, C.A. (2009). Combining school and family interventions for the prevention and early intervention of disruptive </a:t>
            </a:r>
            <a:r>
              <a:rPr lang="en-IE" dirty="0" err="1"/>
              <a:t>behavior</a:t>
            </a:r>
            <a:r>
              <a:rPr lang="en-IE" dirty="0"/>
              <a:t> problems in children: A public health perspective. </a:t>
            </a:r>
            <a:r>
              <a:rPr lang="en-IE" i="1" dirty="0"/>
              <a:t>Psychology in the Schools, Vol. 46(1), 33-43.</a:t>
            </a:r>
          </a:p>
          <a:p>
            <a:r>
              <a:rPr lang="en-IE" dirty="0" err="1"/>
              <a:t>Rennison</a:t>
            </a:r>
            <a:r>
              <a:rPr lang="en-IE" dirty="0"/>
              <a:t>, J., Maguire, S., Middleton, S. &amp; Ashworth, K. (2005) </a:t>
            </a:r>
            <a:r>
              <a:rPr lang="en-IE" i="1" dirty="0"/>
              <a:t>Young People Not in Education, Employment or Training: Evidence from the Education Maintenance Allowance Pilots Database </a:t>
            </a:r>
            <a:r>
              <a:rPr lang="en-IE" dirty="0"/>
              <a:t>(</a:t>
            </a:r>
            <a:r>
              <a:rPr lang="en-IE" dirty="0" err="1"/>
              <a:t>DfES</a:t>
            </a:r>
            <a:r>
              <a:rPr lang="en-IE" dirty="0"/>
              <a:t> Research Report 628) (London, Department for Education and Skills).</a:t>
            </a:r>
          </a:p>
          <a:p>
            <a:endParaRPr lang="en-US" altLang="en-US" dirty="0">
              <a:latin typeface="Calibri" pitchFamily="34" charset="0"/>
            </a:endParaRPr>
          </a:p>
        </p:txBody>
      </p:sp>
    </p:spTree>
    <p:extLst>
      <p:ext uri="{BB962C8B-B14F-4D97-AF65-F5344CB8AC3E}">
        <p14:creationId xmlns:p14="http://schemas.microsoft.com/office/powerpoint/2010/main" val="14418681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0"/>
            <a:ext cx="8856984" cy="7294305"/>
          </a:xfrm>
          <a:prstGeom prst="rect">
            <a:avLst/>
          </a:prstGeom>
        </p:spPr>
        <p:txBody>
          <a:bodyPr wrap="square">
            <a:spAutoFit/>
          </a:bodyPr>
          <a:lstStyle/>
          <a:p>
            <a:r>
              <a:rPr lang="en-IE" dirty="0" err="1"/>
              <a:t>Rumberger</a:t>
            </a:r>
            <a:r>
              <a:rPr lang="en-IE" dirty="0"/>
              <a:t>, R.W. (2004). Why students drop out of school. In G. </a:t>
            </a:r>
            <a:r>
              <a:rPr lang="en-IE" dirty="0" err="1"/>
              <a:t>Orfield</a:t>
            </a:r>
            <a:r>
              <a:rPr lang="en-IE" dirty="0"/>
              <a:t> (Ed.), </a:t>
            </a:r>
            <a:r>
              <a:rPr lang="en-IE" i="1" dirty="0"/>
              <a:t>Dropouts in America</a:t>
            </a:r>
            <a:r>
              <a:rPr lang="en-IE" i="1" dirty="0" smtClean="0"/>
              <a:t>: Confronting </a:t>
            </a:r>
            <a:r>
              <a:rPr lang="en-IE" i="1" dirty="0"/>
              <a:t>the graduation rate crisis (</a:t>
            </a:r>
            <a:r>
              <a:rPr lang="en-IE" dirty="0"/>
              <a:t>pp. 131–155). Cambridge, MA: Harvard </a:t>
            </a:r>
            <a:r>
              <a:rPr lang="en-IE" dirty="0" smtClean="0"/>
              <a:t>Education Press</a:t>
            </a:r>
            <a:r>
              <a:rPr lang="en-IE" dirty="0"/>
              <a:t>.</a:t>
            </a:r>
          </a:p>
          <a:p>
            <a:r>
              <a:rPr lang="en-IE" altLang="en-US" dirty="0" err="1" smtClean="0">
                <a:latin typeface="Calibri" pitchFamily="34" charset="0"/>
              </a:rPr>
              <a:t>Schuller</a:t>
            </a:r>
            <a:r>
              <a:rPr lang="en-IE" altLang="en-US" dirty="0">
                <a:latin typeface="Calibri" pitchFamily="34" charset="0"/>
              </a:rPr>
              <a:t>, I. S., (1994). Load and stress in school – Their sources and possibility of coping with them. </a:t>
            </a:r>
            <a:r>
              <a:rPr lang="en-IE" altLang="en-US" i="1" dirty="0" err="1">
                <a:latin typeface="Calibri" pitchFamily="34" charset="0"/>
              </a:rPr>
              <a:t>Studia</a:t>
            </a:r>
            <a:r>
              <a:rPr lang="en-IE" altLang="en-US" i="1" dirty="0">
                <a:latin typeface="Calibri" pitchFamily="34" charset="0"/>
              </a:rPr>
              <a:t> </a:t>
            </a:r>
            <a:r>
              <a:rPr lang="en-IE" altLang="en-US" i="1" dirty="0" err="1">
                <a:latin typeface="Calibri" pitchFamily="34" charset="0"/>
              </a:rPr>
              <a:t>Psychologica</a:t>
            </a:r>
            <a:r>
              <a:rPr lang="en-IE" altLang="en-US" i="1" dirty="0">
                <a:latin typeface="Calibri" pitchFamily="34" charset="0"/>
              </a:rPr>
              <a:t>, 36, </a:t>
            </a:r>
            <a:r>
              <a:rPr lang="en-IE" altLang="en-US" dirty="0" smtClean="0">
                <a:latin typeface="Calibri" pitchFamily="34" charset="0"/>
              </a:rPr>
              <a:t>41-54</a:t>
            </a:r>
          </a:p>
          <a:p>
            <a:r>
              <a:rPr lang="en-US" dirty="0"/>
              <a:t>Stephan, S., </a:t>
            </a:r>
            <a:r>
              <a:rPr lang="en-US" dirty="0" err="1"/>
              <a:t>Mulloy</a:t>
            </a:r>
            <a:r>
              <a:rPr lang="en-US" dirty="0"/>
              <a:t>, M., &amp; </a:t>
            </a:r>
            <a:r>
              <a:rPr lang="en-US" dirty="0" err="1"/>
              <a:t>Brey</a:t>
            </a:r>
            <a:r>
              <a:rPr lang="en-US" dirty="0"/>
              <a:t>, L..  (2011) Improving Collaborative Mental Health Care by School-Based Primary Care and Mental Health Providers. School Mental Health </a:t>
            </a:r>
            <a:r>
              <a:rPr lang="en-US" dirty="0" smtClean="0"/>
              <a:t>3:70–80</a:t>
            </a:r>
          </a:p>
          <a:p>
            <a:r>
              <a:rPr lang="en-IE" dirty="0"/>
              <a:t>Stevenson, J., Richman, N., &amp; Graham, P. (1985). </a:t>
            </a:r>
            <a:r>
              <a:rPr lang="en-IE" dirty="0" err="1"/>
              <a:t>Behavior</a:t>
            </a:r>
            <a:r>
              <a:rPr lang="en-IE" dirty="0"/>
              <a:t> problems and</a:t>
            </a:r>
          </a:p>
          <a:p>
            <a:r>
              <a:rPr lang="en-IE" dirty="0"/>
              <a:t>language abilities at three years and </a:t>
            </a:r>
            <a:r>
              <a:rPr lang="en-IE" dirty="0" err="1"/>
              <a:t>behavioral</a:t>
            </a:r>
            <a:r>
              <a:rPr lang="en-IE" dirty="0"/>
              <a:t> deviance at eight years.</a:t>
            </a:r>
          </a:p>
          <a:p>
            <a:r>
              <a:rPr lang="en-IE" dirty="0"/>
              <a:t>Journal of Child Psychology and Psychiatry and Allied Disciplines,</a:t>
            </a:r>
          </a:p>
          <a:p>
            <a:r>
              <a:rPr lang="en-IE" dirty="0"/>
              <a:t>26, 215–230.</a:t>
            </a:r>
          </a:p>
          <a:p>
            <a:r>
              <a:rPr lang="en-US" dirty="0" err="1"/>
              <a:t>Suldo</a:t>
            </a:r>
            <a:r>
              <a:rPr lang="en-US" dirty="0"/>
              <a:t>, S.M., Friedrich A &amp; Michalowski, J. (2010). Personal and systems-level factors that limit and facilitate school psychologists' involvement in school-based mental health services.  Psychology in the Schools 47,(4), 354-373.</a:t>
            </a:r>
          </a:p>
          <a:p>
            <a:r>
              <a:rPr lang="en-IE" dirty="0" err="1" smtClean="0"/>
              <a:t>Taljunaite</a:t>
            </a:r>
            <a:r>
              <a:rPr lang="en-IE" dirty="0"/>
              <a:t>, M., </a:t>
            </a:r>
            <a:r>
              <a:rPr lang="en-IE" dirty="0" err="1"/>
              <a:t>Labanauskas</a:t>
            </a:r>
            <a:r>
              <a:rPr lang="en-IE" dirty="0"/>
              <a:t>, L., </a:t>
            </a:r>
            <a:r>
              <a:rPr lang="en-IE" dirty="0" err="1"/>
              <a:t>Terepaite-Butviliene</a:t>
            </a:r>
            <a:r>
              <a:rPr lang="en-IE" dirty="0"/>
              <a:t>, J . &amp; </a:t>
            </a:r>
            <a:r>
              <a:rPr lang="en-IE" dirty="0" err="1"/>
              <a:t>Blazeviviene</a:t>
            </a:r>
            <a:r>
              <a:rPr lang="en-IE" dirty="0"/>
              <a:t>, L. (2010). The access of adults to formal and non-formal adult education. Vilnius: Lithuanian Social Research Centre, Social Research Institute. National report for comparative report of Subproject 5 of LLL2010, Educational Disadvantage Centre, St. Patrick’s College, Dublin.</a:t>
            </a:r>
          </a:p>
          <a:p>
            <a:r>
              <a:rPr lang="en-US" dirty="0"/>
              <a:t>Tamm, A &amp; Saar, E. (2010). LLL2010 Subproject 5 Estonia Country Report. Tallinn: Institute of International and Social Studies / Department of Social Stratification, </a:t>
            </a:r>
          </a:p>
          <a:p>
            <a:r>
              <a:rPr lang="en-US" dirty="0"/>
              <a:t>University of Tallinn. National report for comparative report of Subproject 5 of LLL2010, Educational Disadvantage Centre, St. Patrick’s College, Dublin.</a:t>
            </a:r>
          </a:p>
          <a:p>
            <a:r>
              <a:rPr lang="en-IE" dirty="0"/>
              <a:t>Thompson, E. A., Moody, K. A., &amp; </a:t>
            </a:r>
            <a:r>
              <a:rPr lang="en-IE" dirty="0" err="1"/>
              <a:t>Eggert</a:t>
            </a:r>
            <a:r>
              <a:rPr lang="en-IE" dirty="0"/>
              <a:t>, L. L. (1994). Discriminating suicide ideation among high-risk youth. </a:t>
            </a:r>
            <a:r>
              <a:rPr lang="en-IE" i="1" dirty="0"/>
              <a:t>Journal of School Health, 64, </a:t>
            </a:r>
            <a:r>
              <a:rPr lang="en-IE" dirty="0"/>
              <a:t>361–367. </a:t>
            </a:r>
          </a:p>
          <a:p>
            <a:endParaRPr lang="en-US" altLang="en-US" dirty="0">
              <a:latin typeface="Calibri" pitchFamily="34" charset="0"/>
            </a:endParaRPr>
          </a:p>
          <a:p>
            <a:endParaRPr lang="en-IE" dirty="0"/>
          </a:p>
        </p:txBody>
      </p:sp>
    </p:spTree>
    <p:extLst>
      <p:ext uri="{BB962C8B-B14F-4D97-AF65-F5344CB8AC3E}">
        <p14:creationId xmlns:p14="http://schemas.microsoft.com/office/powerpoint/2010/main" val="40333620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004" y="404664"/>
            <a:ext cx="8928992" cy="4801314"/>
          </a:xfrm>
          <a:prstGeom prst="rect">
            <a:avLst/>
          </a:prstGeom>
        </p:spPr>
        <p:txBody>
          <a:bodyPr wrap="square">
            <a:spAutoFit/>
          </a:bodyPr>
          <a:lstStyle/>
          <a:p>
            <a:r>
              <a:rPr lang="en-IE" dirty="0" err="1"/>
              <a:t>Ttofi</a:t>
            </a:r>
            <a:r>
              <a:rPr lang="en-IE" dirty="0"/>
              <a:t>, M. M., Farrington, D. P., </a:t>
            </a:r>
            <a:r>
              <a:rPr lang="en-IE" dirty="0" err="1"/>
              <a:t>Lösel</a:t>
            </a:r>
            <a:r>
              <a:rPr lang="en-IE" dirty="0"/>
              <a:t>, F., &amp; </a:t>
            </a:r>
            <a:r>
              <a:rPr lang="en-IE" dirty="0" err="1"/>
              <a:t>Loeber</a:t>
            </a:r>
            <a:r>
              <a:rPr lang="en-IE" dirty="0"/>
              <a:t>, R. (2011). Do </a:t>
            </a:r>
            <a:r>
              <a:rPr lang="en-IE" dirty="0" smtClean="0"/>
              <a:t>the victims </a:t>
            </a:r>
            <a:r>
              <a:rPr lang="en-IE" dirty="0"/>
              <a:t>of school bullies tend to become depressed later in life? </a:t>
            </a:r>
            <a:r>
              <a:rPr lang="en-IE" dirty="0" smtClean="0"/>
              <a:t>A systematic </a:t>
            </a:r>
            <a:r>
              <a:rPr lang="en-IE" dirty="0"/>
              <a:t>review and meta-analysis of longitudinal studies. </a:t>
            </a:r>
            <a:r>
              <a:rPr lang="en-IE" i="1" dirty="0"/>
              <a:t>Journal </a:t>
            </a:r>
            <a:r>
              <a:rPr lang="en-IE" i="1" dirty="0" smtClean="0"/>
              <a:t>of Aggression</a:t>
            </a:r>
            <a:r>
              <a:rPr lang="en-IE" i="1" dirty="0"/>
              <a:t>, Conflict and Peace Research, 3, </a:t>
            </a:r>
            <a:r>
              <a:rPr lang="en-IE" dirty="0"/>
              <a:t>63–73.</a:t>
            </a:r>
          </a:p>
          <a:p>
            <a:r>
              <a:rPr lang="en-US" dirty="0" smtClean="0"/>
              <a:t>UNITED </a:t>
            </a:r>
            <a:r>
              <a:rPr lang="en-US" dirty="0"/>
              <a:t>NATIONS Economic and Social Council 3 March 2006 Commission on human rights economic, social and cultural rights. Report of the Special Rapporteur on the right of everyone to the enjoyment of the highest attainable standard of physical and mental health, Paul Hunt</a:t>
            </a:r>
          </a:p>
          <a:p>
            <a:r>
              <a:rPr lang="en-GB" dirty="0" smtClean="0"/>
              <a:t>US </a:t>
            </a:r>
            <a:r>
              <a:rPr lang="en-GB" dirty="0"/>
              <a:t>Department of Health and Human Services. (2001). </a:t>
            </a:r>
            <a:r>
              <a:rPr lang="en-GB" i="1" dirty="0"/>
              <a:t>Mental health: culture, race, and ethnicity—a supplement to mental health: a report of the surgeon general.</a:t>
            </a:r>
            <a:r>
              <a:rPr lang="en-GB" dirty="0"/>
              <a:t> Rockville, MD: US Department of Health and Human Services.</a:t>
            </a:r>
          </a:p>
          <a:p>
            <a:r>
              <a:rPr lang="en-IE" dirty="0" smtClean="0"/>
              <a:t>Vander </a:t>
            </a:r>
            <a:r>
              <a:rPr lang="en-IE" dirty="0" err="1"/>
              <a:t>Stoep</a:t>
            </a:r>
            <a:r>
              <a:rPr lang="en-IE" dirty="0"/>
              <a:t>, A., Weiss, N. S., McKnight, B., Beresford, S. A. A., </a:t>
            </a:r>
            <a:r>
              <a:rPr lang="en-IE" dirty="0" smtClean="0"/>
              <a:t>&amp; Cohen</a:t>
            </a:r>
            <a:r>
              <a:rPr lang="en-IE" dirty="0"/>
              <a:t>, P. (2002). Which measure of adolescent psychiatric </a:t>
            </a:r>
            <a:r>
              <a:rPr lang="en-IE" dirty="0" smtClean="0"/>
              <a:t>disorder—diagnosis</a:t>
            </a:r>
            <a:r>
              <a:rPr lang="en-IE" dirty="0"/>
              <a:t>, number of symptoms, or adaptive functioning— best </a:t>
            </a:r>
            <a:r>
              <a:rPr lang="en-IE" dirty="0" smtClean="0"/>
              <a:t>predicts adverse </a:t>
            </a:r>
            <a:r>
              <a:rPr lang="en-IE" dirty="0"/>
              <a:t>young adult outcomes? </a:t>
            </a:r>
            <a:r>
              <a:rPr lang="en-IE" i="1" dirty="0"/>
              <a:t>Journal of Epidemiology &amp; </a:t>
            </a:r>
            <a:r>
              <a:rPr lang="en-IE" i="1" dirty="0" smtClean="0"/>
              <a:t>Community Health</a:t>
            </a:r>
            <a:r>
              <a:rPr lang="en-IE" i="1" dirty="0"/>
              <a:t>, 56, </a:t>
            </a:r>
            <a:r>
              <a:rPr lang="en-IE" dirty="0"/>
              <a:t>56–65. </a:t>
            </a:r>
          </a:p>
          <a:p>
            <a:r>
              <a:rPr lang="en-IE" dirty="0"/>
              <a:t>Wagner, M., </a:t>
            </a:r>
            <a:r>
              <a:rPr lang="en-IE" dirty="0" err="1"/>
              <a:t>Kutash</a:t>
            </a:r>
            <a:r>
              <a:rPr lang="en-IE" dirty="0"/>
              <a:t>, K., </a:t>
            </a:r>
            <a:r>
              <a:rPr lang="en-IE" dirty="0" err="1"/>
              <a:t>Duchnowski</a:t>
            </a:r>
            <a:r>
              <a:rPr lang="en-IE" dirty="0"/>
              <a:t>, A. J., Epstein, M. H., &amp; </a:t>
            </a:r>
            <a:r>
              <a:rPr lang="en-IE" dirty="0" err="1"/>
              <a:t>Sumi</a:t>
            </a:r>
            <a:r>
              <a:rPr lang="en-IE" dirty="0"/>
              <a:t>, C. W</a:t>
            </a:r>
            <a:r>
              <a:rPr lang="en-IE" dirty="0" smtClean="0"/>
              <a:t>. (</a:t>
            </a:r>
            <a:r>
              <a:rPr lang="en-IE" dirty="0"/>
              <a:t>2005). The children and youth we serve: A national picture of </a:t>
            </a:r>
            <a:r>
              <a:rPr lang="en-IE" dirty="0" smtClean="0"/>
              <a:t>the characteristics </a:t>
            </a:r>
            <a:r>
              <a:rPr lang="en-IE" dirty="0"/>
              <a:t>of students with emotional disturbances receiving </a:t>
            </a:r>
            <a:r>
              <a:rPr lang="en-IE" dirty="0" smtClean="0"/>
              <a:t>special education</a:t>
            </a:r>
            <a:r>
              <a:rPr lang="en-IE" dirty="0"/>
              <a:t>. </a:t>
            </a:r>
            <a:r>
              <a:rPr lang="en-IE" i="1" dirty="0"/>
              <a:t>Journal of Emotional and </a:t>
            </a:r>
            <a:r>
              <a:rPr lang="en-IE" i="1" dirty="0" err="1"/>
              <a:t>Behavioral</a:t>
            </a:r>
            <a:r>
              <a:rPr lang="en-IE" i="1" dirty="0"/>
              <a:t> Disorders, 13, </a:t>
            </a:r>
            <a:r>
              <a:rPr lang="en-IE" dirty="0"/>
              <a:t>79–96</a:t>
            </a:r>
            <a:r>
              <a:rPr lang="en-IE" dirty="0" smtClean="0"/>
              <a:t>. </a:t>
            </a:r>
            <a:endParaRPr lang="en-IE" dirty="0"/>
          </a:p>
        </p:txBody>
      </p:sp>
    </p:spTree>
    <p:extLst>
      <p:ext uri="{BB962C8B-B14F-4D97-AF65-F5344CB8AC3E}">
        <p14:creationId xmlns:p14="http://schemas.microsoft.com/office/powerpoint/2010/main" val="7338388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83" y="256193"/>
            <a:ext cx="8784976" cy="6823406"/>
          </a:xfrm>
          <a:prstGeom prst="rect">
            <a:avLst/>
          </a:prstGeom>
        </p:spPr>
        <p:txBody>
          <a:bodyPr wrap="square">
            <a:spAutoFit/>
          </a:bodyPr>
          <a:lstStyle/>
          <a:p>
            <a:r>
              <a:rPr lang="en-US" dirty="0"/>
              <a:t>Swearer, SM, Dorothy L. </a:t>
            </a:r>
            <a:r>
              <a:rPr lang="en-US" dirty="0" err="1"/>
              <a:t>Espelage</a:t>
            </a:r>
            <a:r>
              <a:rPr lang="en-US" dirty="0"/>
              <a:t>,  DL., </a:t>
            </a:r>
            <a:r>
              <a:rPr lang="en-US" dirty="0" err="1"/>
              <a:t>Vaillancourt</a:t>
            </a:r>
            <a:r>
              <a:rPr lang="en-US" dirty="0"/>
              <a:t>, T and </a:t>
            </a:r>
            <a:r>
              <a:rPr lang="en-US" dirty="0" err="1"/>
              <a:t>Hymel</a:t>
            </a:r>
            <a:r>
              <a:rPr lang="en-US" dirty="0"/>
              <a:t>, S. (2010).  What Can Be Done About School Bullying?: Linking Research to Educational Practice. Educational Researcher, 39, 38-47</a:t>
            </a:r>
          </a:p>
          <a:p>
            <a:r>
              <a:rPr lang="en-US" altLang="en-US" dirty="0" err="1">
                <a:latin typeface="Calibri" pitchFamily="34" charset="0"/>
              </a:rPr>
              <a:t>Tattum</a:t>
            </a:r>
            <a:r>
              <a:rPr lang="en-US" altLang="en-US" dirty="0">
                <a:latin typeface="Calibri" pitchFamily="34" charset="0"/>
              </a:rPr>
              <a:t>, D. (1997). A whole-school response: From crisis management to prevention. </a:t>
            </a:r>
            <a:r>
              <a:rPr lang="en-US" altLang="en-US" i="1" dirty="0">
                <a:latin typeface="Calibri" pitchFamily="34" charset="0"/>
              </a:rPr>
              <a:t>Irish Journal of Psychology</a:t>
            </a:r>
            <a:r>
              <a:rPr lang="en-US" altLang="en-US" dirty="0">
                <a:latin typeface="Calibri" pitchFamily="34" charset="0"/>
              </a:rPr>
              <a:t> , 18, 221-232. </a:t>
            </a:r>
            <a:endParaRPr lang="en-US" altLang="en-US" dirty="0" smtClean="0">
              <a:latin typeface="Calibri" pitchFamily="34" charset="0"/>
            </a:endParaRPr>
          </a:p>
          <a:p>
            <a:r>
              <a:rPr lang="en-US" dirty="0"/>
              <a:t>Warnock, M. (1977). </a:t>
            </a:r>
            <a:r>
              <a:rPr lang="en-US" i="1" dirty="0"/>
              <a:t>Schools of thought</a:t>
            </a:r>
            <a:r>
              <a:rPr lang="en-US" dirty="0"/>
              <a:t>. London: Faber. </a:t>
            </a:r>
            <a:endParaRPr lang="en-IE" dirty="0"/>
          </a:p>
          <a:p>
            <a:r>
              <a:rPr lang="en-IE" altLang="en-US" dirty="0" err="1" smtClean="0">
                <a:latin typeface="Calibri" pitchFamily="34" charset="0"/>
              </a:rPr>
              <a:t>Wolfson</a:t>
            </a:r>
            <a:r>
              <a:rPr lang="en-IE" altLang="en-US" dirty="0">
                <a:latin typeface="Calibri" pitchFamily="34" charset="0"/>
              </a:rPr>
              <a:t>, A.R., &amp; </a:t>
            </a:r>
            <a:r>
              <a:rPr lang="en-IE" altLang="en-US" dirty="0" err="1">
                <a:latin typeface="Calibri" pitchFamily="34" charset="0"/>
              </a:rPr>
              <a:t>Carskadon</a:t>
            </a:r>
            <a:r>
              <a:rPr lang="en-IE" altLang="en-US" dirty="0">
                <a:latin typeface="Calibri" pitchFamily="34" charset="0"/>
              </a:rPr>
              <a:t>, M. A., (1998). Sleep schedules and daytime functioning in adolescents </a:t>
            </a:r>
            <a:r>
              <a:rPr lang="en-IE" altLang="en-US" i="1" dirty="0">
                <a:latin typeface="Calibri" pitchFamily="34" charset="0"/>
              </a:rPr>
              <a:t>Child Development, 69, </a:t>
            </a:r>
            <a:r>
              <a:rPr lang="en-IE" altLang="en-US" dirty="0">
                <a:latin typeface="Calibri" pitchFamily="34" charset="0"/>
              </a:rPr>
              <a:t>875-887. </a:t>
            </a:r>
            <a:endParaRPr lang="en-US" altLang="en-US" dirty="0">
              <a:latin typeface="Calibri" pitchFamily="34" charset="0"/>
            </a:endParaRPr>
          </a:p>
          <a:p>
            <a:r>
              <a:rPr lang="en-US" altLang="en-US" dirty="0">
                <a:latin typeface="Calibri" pitchFamily="34" charset="0"/>
              </a:rPr>
              <a:t>Young, P., </a:t>
            </a:r>
            <a:r>
              <a:rPr lang="en-US" altLang="en-US" dirty="0" err="1">
                <a:latin typeface="Calibri" pitchFamily="34" charset="0"/>
              </a:rPr>
              <a:t>Glogowska</a:t>
            </a:r>
            <a:r>
              <a:rPr lang="en-US" altLang="en-US" dirty="0">
                <a:latin typeface="Calibri" pitchFamily="34" charset="0"/>
              </a:rPr>
              <a:t>, M., &amp; </a:t>
            </a:r>
            <a:r>
              <a:rPr lang="en-US" altLang="en-US" dirty="0" err="1">
                <a:latin typeface="Calibri" pitchFamily="34" charset="0"/>
              </a:rPr>
              <a:t>Lockyer</a:t>
            </a:r>
            <a:r>
              <a:rPr lang="en-US" altLang="en-US" dirty="0">
                <a:latin typeface="Calibri" pitchFamily="34" charset="0"/>
              </a:rPr>
              <a:t>, L. (2007). Conceptions of early leaving: A comparison of the views of teaching staff and students. </a:t>
            </a:r>
            <a:r>
              <a:rPr lang="en-US" altLang="en-US" i="1" dirty="0">
                <a:latin typeface="Calibri" pitchFamily="34" charset="0"/>
              </a:rPr>
              <a:t>Active Learning in Higher Education</a:t>
            </a:r>
            <a:r>
              <a:rPr lang="en-US" altLang="en-US" dirty="0">
                <a:latin typeface="Calibri" pitchFamily="34" charset="0"/>
              </a:rPr>
              <a:t>, 8, </a:t>
            </a:r>
            <a:r>
              <a:rPr lang="en-US" altLang="en-US" dirty="0" smtClean="0">
                <a:latin typeface="Calibri" pitchFamily="34" charset="0"/>
              </a:rPr>
              <a:t>272-287</a:t>
            </a:r>
          </a:p>
          <a:p>
            <a:r>
              <a:rPr lang="en-IE" dirty="0" err="1"/>
              <a:t>Wehlage</a:t>
            </a:r>
            <a:r>
              <a:rPr lang="en-IE" dirty="0"/>
              <a:t>, G.G., &amp; </a:t>
            </a:r>
            <a:r>
              <a:rPr lang="en-IE" dirty="0" err="1"/>
              <a:t>Rutter</a:t>
            </a:r>
            <a:r>
              <a:rPr lang="en-IE" dirty="0"/>
              <a:t>, R.A. (1986). Dropping out: How much do schools contribute to the</a:t>
            </a:r>
          </a:p>
          <a:p>
            <a:r>
              <a:rPr lang="en-IE" dirty="0"/>
              <a:t>problem? </a:t>
            </a:r>
            <a:r>
              <a:rPr lang="en-IE" i="1" dirty="0"/>
              <a:t>Teachers College Record, 87</a:t>
            </a:r>
            <a:r>
              <a:rPr lang="en-IE" dirty="0"/>
              <a:t>(3), 374–392.</a:t>
            </a:r>
          </a:p>
          <a:p>
            <a:r>
              <a:rPr lang="en-IE" dirty="0" err="1"/>
              <a:t>Werblow</a:t>
            </a:r>
            <a:r>
              <a:rPr lang="en-IE" dirty="0"/>
              <a:t>, J., &amp; </a:t>
            </a:r>
            <a:r>
              <a:rPr lang="en-IE" dirty="0" err="1"/>
              <a:t>Duesbery</a:t>
            </a:r>
            <a:r>
              <a:rPr lang="en-IE" dirty="0"/>
              <a:t>, L. (2009). The impact of high school size on math achievement and dropout rate. </a:t>
            </a:r>
            <a:r>
              <a:rPr lang="en-IE" i="1" dirty="0"/>
              <a:t>The High School Journal, 92, </a:t>
            </a:r>
            <a:r>
              <a:rPr lang="en-IE" dirty="0"/>
              <a:t>14–23. </a:t>
            </a:r>
          </a:p>
          <a:p>
            <a:r>
              <a:rPr lang="en-GB" dirty="0"/>
              <a:t>World Health Organization (2003).</a:t>
            </a:r>
            <a:r>
              <a:rPr lang="en-GB" i="1" dirty="0"/>
              <a:t>Caring for children and adolescents with mental health disorders: setting WHO directions</a:t>
            </a:r>
            <a:r>
              <a:rPr lang="en-GB" dirty="0"/>
              <a:t>. Geneva, Switzerland: WHO.</a:t>
            </a:r>
            <a:endParaRPr lang="en-IE" dirty="0"/>
          </a:p>
          <a:p>
            <a:r>
              <a:rPr lang="en-IE" dirty="0" smtClean="0"/>
              <a:t>WHO (2012). Social determinants of health and well-being among young people. Health Behaviour in School-Aged Children (HBSC) </a:t>
            </a:r>
            <a:r>
              <a:rPr lang="en-IE" dirty="0" err="1" smtClean="0"/>
              <a:t>STudy</a:t>
            </a:r>
            <a:r>
              <a:rPr lang="en-IE" dirty="0" smtClean="0"/>
              <a:t>: INTERNATIONAL REPORT FROM THE 2009/2010 SURVEY </a:t>
            </a:r>
            <a:endParaRPr lang="en-IE" dirty="0"/>
          </a:p>
          <a:p>
            <a:r>
              <a:rPr lang="en-IE" dirty="0"/>
              <a:t>Zimmerman, M., &amp; </a:t>
            </a:r>
            <a:r>
              <a:rPr lang="en-IE" dirty="0" err="1"/>
              <a:t>Coryell</a:t>
            </a:r>
            <a:r>
              <a:rPr lang="en-IE" dirty="0"/>
              <a:t>, W. (1987b). The Inventory to Diagnose Depression (IDD): A self-report scale to diagnose major depressive disorder. </a:t>
            </a:r>
            <a:r>
              <a:rPr lang="en-IE" i="1" dirty="0"/>
              <a:t>Journal of Consulting and Clinical Psychology, 55, </a:t>
            </a:r>
            <a:r>
              <a:rPr lang="en-IE" dirty="0"/>
              <a:t>55–59. </a:t>
            </a:r>
          </a:p>
          <a:p>
            <a:pPr>
              <a:lnSpc>
                <a:spcPct val="130000"/>
              </a:lnSpc>
            </a:pPr>
            <a:endParaRPr lang="en-US" altLang="en-US" dirty="0">
              <a:latin typeface="Calibri" pitchFamily="34" charset="0"/>
            </a:endParaRPr>
          </a:p>
          <a:p>
            <a:endParaRPr lang="en-IE" dirty="0"/>
          </a:p>
        </p:txBody>
      </p:sp>
    </p:spTree>
    <p:extLst>
      <p:ext uri="{BB962C8B-B14F-4D97-AF65-F5344CB8AC3E}">
        <p14:creationId xmlns:p14="http://schemas.microsoft.com/office/powerpoint/2010/main" val="3312895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332656"/>
            <a:ext cx="7519132" cy="523220"/>
          </a:xfrm>
          <a:prstGeom prst="rect">
            <a:avLst/>
          </a:prstGeom>
        </p:spPr>
        <p:txBody>
          <a:bodyPr wrap="square">
            <a:spAutoFit/>
          </a:bodyPr>
          <a:lstStyle/>
          <a:p>
            <a:r>
              <a:rPr lang="en-US" sz="2800" b="1" dirty="0"/>
              <a:t>No sunlight ! (</a:t>
            </a:r>
            <a:r>
              <a:rPr lang="en-US" sz="2800" b="1" dirty="0" err="1"/>
              <a:t>Downes</a:t>
            </a:r>
            <a:r>
              <a:rPr lang="en-US" sz="2800" b="1" dirty="0"/>
              <a:t> &amp; </a:t>
            </a:r>
            <a:r>
              <a:rPr lang="en-US" sz="2800" b="1" dirty="0" err="1"/>
              <a:t>Maunsell</a:t>
            </a:r>
            <a:r>
              <a:rPr lang="en-US" sz="2800" b="1" dirty="0"/>
              <a:t> 2007)</a:t>
            </a:r>
            <a:endParaRPr lang="en-IE" sz="2800" b="1" dirty="0"/>
          </a:p>
        </p:txBody>
      </p:sp>
      <p:pic>
        <p:nvPicPr>
          <p:cNvPr id="2050" name="Picture 2" descr="C:\Documents and Settings\mcloughv\Local Settings\Temporary Internet Files\Content.IE5\QYM6N3DI\MP90042312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908" y="855876"/>
            <a:ext cx="3589838" cy="3636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83568" y="4653136"/>
            <a:ext cx="7663148" cy="1477328"/>
          </a:xfrm>
          <a:prstGeom prst="rect">
            <a:avLst/>
          </a:prstGeom>
        </p:spPr>
        <p:txBody>
          <a:bodyPr wrap="square">
            <a:spAutoFit/>
          </a:bodyPr>
          <a:lstStyle/>
          <a:p>
            <a:endParaRPr lang="en-US" dirty="0" smtClean="0"/>
          </a:p>
          <a:p>
            <a:r>
              <a:rPr lang="en-US" dirty="0" smtClean="0"/>
              <a:t>“</a:t>
            </a:r>
            <a:r>
              <a:rPr lang="en-US" dirty="0"/>
              <a:t>I can’t wait to leave, I would leave tomorrow if I had the choice because I get picked on by a teacher”</a:t>
            </a:r>
          </a:p>
          <a:p>
            <a:endParaRPr lang="en-US" dirty="0" smtClean="0"/>
          </a:p>
          <a:p>
            <a:r>
              <a:rPr lang="en-US" dirty="0" smtClean="0"/>
              <a:t>“</a:t>
            </a:r>
            <a:r>
              <a:rPr lang="en-US" dirty="0"/>
              <a:t>No some[teachers] think they own the school” </a:t>
            </a:r>
          </a:p>
        </p:txBody>
      </p:sp>
    </p:spTree>
    <p:extLst>
      <p:ext uri="{BB962C8B-B14F-4D97-AF65-F5344CB8AC3E}">
        <p14:creationId xmlns:p14="http://schemas.microsoft.com/office/powerpoint/2010/main" val="1381681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bcc218e-c8ca-4b68-9dbe-0bac3bd9f513">
      <Value>2</Value>
      <Value>12</Value>
    </TaxCatchAll>
    <ActEventDocTypeTaxHTField0 xmlns="cbcc218e-c8ca-4b68-9dbe-0bac3bd9f513">
      <Terms xmlns="http://schemas.microsoft.com/office/infopath/2007/PartnerControls">
        <TermInfo xmlns="http://schemas.microsoft.com/office/infopath/2007/PartnerControls">
          <TermName xmlns="http://schemas.microsoft.com/office/infopath/2007/PartnerControls">Kalbos</TermName>
          <TermId xmlns="http://schemas.microsoft.com/office/infopath/2007/PartnerControls">1b594858-de3b-47bb-8f37-8afe13a84ba0</TermId>
        </TermInfo>
      </Terms>
    </ActEventDocTypeTaxHTField0>
    <ActEventDocLanguageTaxHTField0 xmlns="cbcc218e-c8ca-4b68-9dbe-0bac3bd9f513">
      <Terms xmlns="http://schemas.microsoft.com/office/infopath/2007/PartnerControls">
        <TermInfo xmlns="http://schemas.microsoft.com/office/infopath/2007/PartnerControls">
          <TermName xmlns="http://schemas.microsoft.com/office/infopath/2007/PartnerControls">Lietuvių</TermName>
          <TermId xmlns="http://schemas.microsoft.com/office/infopath/2007/PartnerControls">d9ed3b3a-f1f6-46ad-a6aa-08dcffcfe496</TermId>
        </TermInfo>
      </Terms>
    </ActEventDocLanguageTaxHTField0>
    <ActEventDocOrder xmlns="50e4f7f3-d703-45ac-ac24-c042384fc40f">4</ActEventDocOrder>
  </documentManagement>
</p:properties>
</file>

<file path=customXml/item3.xml><?xml version="1.0" encoding="utf-8"?>
<ct:contentTypeSchema xmlns:ct="http://schemas.microsoft.com/office/2006/metadata/contentType" xmlns:ma="http://schemas.microsoft.com/office/2006/metadata/properties/metaAttributes" ct:_="" ma:_="" ma:contentTypeName="Dokumentas" ma:contentTypeID="0x01010071C6BC182782EC419F5745808EFC19B9" ma:contentTypeVersion="6" ma:contentTypeDescription="Kurkite naują dokumentą." ma:contentTypeScope="" ma:versionID="c1fe6ac56039e4723337e039e043cbd7">
  <xsd:schema xmlns:xsd="http://www.w3.org/2001/XMLSchema" xmlns:xs="http://www.w3.org/2001/XMLSchema" xmlns:p="http://schemas.microsoft.com/office/2006/metadata/properties" xmlns:ns2="cbcc218e-c8ca-4b68-9dbe-0bac3bd9f513" xmlns:ns3="50e4f7f3-d703-45ac-ac24-c042384fc40f" targetNamespace="http://schemas.microsoft.com/office/2006/metadata/properties" ma:root="true" ma:fieldsID="555b79c0c8c3638315c7666783145e65" ns2:_="" ns3:_="">
    <xsd:import namespace="cbcc218e-c8ca-4b68-9dbe-0bac3bd9f513"/>
    <xsd:import namespace="50e4f7f3-d703-45ac-ac24-c042384fc40f"/>
    <xsd:element name="properties">
      <xsd:complexType>
        <xsd:sequence>
          <xsd:element name="documentManagement">
            <xsd:complexType>
              <xsd:all>
                <xsd:element ref="ns2:ActEventDocLanguageTaxHTField0" minOccurs="0"/>
                <xsd:element ref="ns2:TaxCatchAll" minOccurs="0"/>
                <xsd:element ref="ns2:ActEventDocTypeTaxHTField0" minOccurs="0"/>
                <xsd:element ref="ns3:ActEventDoc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cc218e-c8ca-4b68-9dbe-0bac3bd9f513" elementFormDefault="qualified">
    <xsd:import namespace="http://schemas.microsoft.com/office/2006/documentManagement/types"/>
    <xsd:import namespace="http://schemas.microsoft.com/office/infopath/2007/PartnerControls"/>
    <xsd:element name="ActEventDocLanguageTaxHTField0" ma:index="9" nillable="true" ma:taxonomy="true" ma:internalName="ActEventDocLanguageTaxHTField0" ma:taxonomyFieldName="ActEventDocLanguage" ma:displayName="Kalba" ma:default="" ma:fieldId="{ff7644a5-ba0e-409b-85ec-434fa91a646f}" ma:sspId="cc42cdeb-e2b8-4b6c-abca-b46587a67aa3" ma:termSetId="e160c1cb-7751-4b2a-ae10-31adaaad2161"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695ae10-e5c4-4b7e-af21-2a4e85450b2f}" ma:internalName="TaxCatchAll" ma:showField="CatchAllData" ma:web="cebed861-c568-469b-9804-bb6cc90adc08">
      <xsd:complexType>
        <xsd:complexContent>
          <xsd:extension base="dms:MultiChoiceLookup">
            <xsd:sequence>
              <xsd:element name="Value" type="dms:Lookup" maxOccurs="unbounded" minOccurs="0" nillable="true"/>
            </xsd:sequence>
          </xsd:extension>
        </xsd:complexContent>
      </xsd:complexType>
    </xsd:element>
    <xsd:element name="ActEventDocTypeTaxHTField0" ma:index="12" nillable="true" ma:taxonomy="true" ma:internalName="ActEventDocTypeTaxHTField0" ma:taxonomyFieldName="ActEventDocType" ma:displayName="Dokumento tipas" ma:default="" ma:fieldId="{0d53242a-e4dd-44fb-a198-6252b30dbc8f}" ma:sspId="cc42cdeb-e2b8-4b6c-abca-b46587a67aa3" ma:termSetId="f2024a49-ccc9-418b-98cd-c1cc45c08ca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e4f7f3-d703-45ac-ac24-c042384fc40f" elementFormDefault="qualified">
    <xsd:import namespace="http://schemas.microsoft.com/office/2006/documentManagement/types"/>
    <xsd:import namespace="http://schemas.microsoft.com/office/infopath/2007/PartnerControls"/>
    <xsd:element name="ActEventDocOrder" ma:index="13" nillable="true" ma:displayName="Eiliškumas" ma:internalName="ActEventDocOrder">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5D7515-7E12-4CA0-9DC7-FB389313F7AB}"/>
</file>

<file path=customXml/itemProps2.xml><?xml version="1.0" encoding="utf-8"?>
<ds:datastoreItem xmlns:ds="http://schemas.openxmlformats.org/officeDocument/2006/customXml" ds:itemID="{5DB66D4A-9631-4B8E-A11B-05E4B5E8FC92}"/>
</file>

<file path=customXml/itemProps3.xml><?xml version="1.0" encoding="utf-8"?>
<ds:datastoreItem xmlns:ds="http://schemas.openxmlformats.org/officeDocument/2006/customXml" ds:itemID="{D1DCB70A-8B60-4D5D-8FF3-85EE21534914}"/>
</file>

<file path=docProps/app.xml><?xml version="1.0" encoding="utf-8"?>
<Properties xmlns="http://schemas.openxmlformats.org/officeDocument/2006/extended-properties" xmlns:vt="http://schemas.openxmlformats.org/officeDocument/2006/docPropsVTypes">
  <Template/>
  <TotalTime>679</TotalTime>
  <Words>9652</Words>
  <Application>Microsoft Office PowerPoint</Application>
  <PresentationFormat>Demonstracija ekrane (4:3)</PresentationFormat>
  <Paragraphs>617</Paragraphs>
  <Slides>83</Slides>
  <Notes>0</Notes>
  <HiddenSlides>0</HiddenSlides>
  <MMClips>0</MMClips>
  <ScaleCrop>false</ScaleCrop>
  <HeadingPairs>
    <vt:vector size="4" baseType="variant">
      <vt:variant>
        <vt:lpstr>Tema</vt:lpstr>
      </vt:variant>
      <vt:variant>
        <vt:i4>1</vt:i4>
      </vt:variant>
      <vt:variant>
        <vt:lpstr>Skaidrių pavadinimai</vt:lpstr>
      </vt:variant>
      <vt:variant>
        <vt:i4>83</vt:i4>
      </vt:variant>
    </vt:vector>
  </HeadingPairs>
  <TitlesOfParts>
    <vt:vector size="84" baseType="lpstr">
      <vt:lpstr>Office Theme</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Family support Outreach for emotional and practical supports: Indicated Prevention Level, Chronic Need, Intergenerational Drug Abuse, High School Non-Attendance</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Europos Komisijos ekspertų švietimo ir mokymo socialiniais aspektais tinklo nario dr. Paul Downes pranešimas (pateiktis, EN) </dc:title>
  <dc:creator>Valerie McLoughlin</dc:creator>
  <cp:lastModifiedBy>LAURINAVIČIŪTĖ Aistė</cp:lastModifiedBy>
  <cp:revision>65</cp:revision>
  <dcterms:created xsi:type="dcterms:W3CDTF">2013-11-05T12:49:05Z</dcterms:created>
  <dcterms:modified xsi:type="dcterms:W3CDTF">2013-11-13T09:36:49Z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0x01010071C6BC182782EC419F5745808EFC19B9</vt:lpwstr>
  </property>
  <property fmtid="{D5CDD505-2E9C-101B-9397-08002B2CF9AE}" pid="3" name="ActEventDocLanguage">
    <vt:lpwstr>2;#Lietuvių|d9ed3b3a-f1f6-46ad-a6aa-08dcffcfe496</vt:lpwstr>
  </property>
  <property fmtid="{D5CDD505-2E9C-101B-9397-08002B2CF9AE}" pid="4" name="ActEventDocType">
    <vt:lpwstr>12;#Kalbos|1b594858-de3b-47bb-8f37-8afe13a84ba0</vt:lpwstr>
  </property>
  <property fmtid="{D5CDD505-2E9C-101B-9397-08002B2CF9AE}" pid="5" name="Order">
    <vt:r8>2992800</vt:r8>
  </property>
  <property fmtid="{D5CDD505-2E9C-101B-9397-08002B2CF9AE}" pid="6" name="TemplateUrl">
    <vt:lpwstr/>
  </property>
  <property fmtid="{D5CDD505-2E9C-101B-9397-08002B2CF9AE}" pid="7" name="xd_Signatur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ies>
</file>